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8" r:id="rId1"/>
    <p:sldMasterId id="2147483669" r:id="rId2"/>
  </p:sldMasterIdLst>
  <p:notesMasterIdLst>
    <p:notesMasterId r:id="rId17"/>
  </p:notesMasterIdLst>
  <p:sldIdLst>
    <p:sldId id="256" r:id="rId3"/>
    <p:sldId id="257" r:id="rId4"/>
    <p:sldId id="258" r:id="rId5"/>
    <p:sldId id="267" r:id="rId6"/>
    <p:sldId id="288" r:id="rId7"/>
    <p:sldId id="262" r:id="rId8"/>
    <p:sldId id="261" r:id="rId9"/>
    <p:sldId id="263" r:id="rId10"/>
    <p:sldId id="269" r:id="rId11"/>
    <p:sldId id="286" r:id="rId12"/>
    <p:sldId id="287" r:id="rId13"/>
    <p:sldId id="272" r:id="rId14"/>
    <p:sldId id="281" r:id="rId15"/>
    <p:sldId id="28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B3E203BE-D0CF-4046-A485-67C4C927DF31}">
  <a:tblStyle styleId="{B3E203BE-D0CF-4046-A485-67C4C927DF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08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d2281b2f5_15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d2281b2f5_15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d2281b2f5_15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d2281b2f5_15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d2281b2f5_15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d2281b2f5_15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748000" y="747750"/>
            <a:ext cx="3648000" cy="3648000"/>
          </a:xfrm>
          <a:prstGeom prst="ellipse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5128375" y="302375"/>
            <a:ext cx="34932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5128482" y="1509475"/>
            <a:ext cx="3493200" cy="312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2"/>
          </p:nvPr>
        </p:nvSpPr>
        <p:spPr>
          <a:xfrm>
            <a:off x="5840729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2902775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2"/>
          </p:nvPr>
        </p:nvSpPr>
        <p:spPr>
          <a:xfrm>
            <a:off x="4915914" y="1538525"/>
            <a:ext cx="1914900" cy="3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➜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3"/>
          </p:nvPr>
        </p:nvSpPr>
        <p:spPr>
          <a:xfrm>
            <a:off x="6929053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/>
          <p:nvPr/>
        </p:nvSpPr>
        <p:spPr>
          <a:xfrm>
            <a:off x="1190100" y="0"/>
            <a:ext cx="6763800" cy="8574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1"/>
          <p:cNvSpPr/>
          <p:nvPr/>
        </p:nvSpPr>
        <p:spPr>
          <a:xfrm>
            <a:off x="1190100" y="4470400"/>
            <a:ext cx="6763800" cy="6732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1190100" y="4470500"/>
            <a:ext cx="67638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7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5840729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190100" y="0"/>
            <a:ext cx="6763800" cy="8574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00B2FF"/>
                </a:solidFill>
              </a:defRPr>
            </a:lvl1pPr>
            <a:lvl2pPr lvl="1" algn="ctr">
              <a:buNone/>
              <a:defRPr>
                <a:solidFill>
                  <a:srgbClr val="00B2FF"/>
                </a:solidFill>
              </a:defRPr>
            </a:lvl2pPr>
            <a:lvl3pPr lvl="2" algn="ctr">
              <a:buNone/>
              <a:defRPr>
                <a:solidFill>
                  <a:srgbClr val="00B2FF"/>
                </a:solidFill>
              </a:defRPr>
            </a:lvl3pPr>
            <a:lvl4pPr lvl="3" algn="ctr">
              <a:buNone/>
              <a:defRPr>
                <a:solidFill>
                  <a:srgbClr val="00B2FF"/>
                </a:solidFill>
              </a:defRPr>
            </a:lvl4pPr>
            <a:lvl5pPr lvl="4" algn="ctr">
              <a:buNone/>
              <a:defRPr>
                <a:solidFill>
                  <a:srgbClr val="00B2FF"/>
                </a:solidFill>
              </a:defRPr>
            </a:lvl5pPr>
            <a:lvl6pPr lvl="5" algn="ctr">
              <a:buNone/>
              <a:defRPr>
                <a:solidFill>
                  <a:srgbClr val="00B2FF"/>
                </a:solidFill>
              </a:defRPr>
            </a:lvl6pPr>
            <a:lvl7pPr lvl="6" algn="ctr">
              <a:buNone/>
              <a:defRPr>
                <a:solidFill>
                  <a:srgbClr val="00B2FF"/>
                </a:solidFill>
              </a:defRPr>
            </a:lvl7pPr>
            <a:lvl8pPr lvl="7" algn="ctr">
              <a:buNone/>
              <a:defRPr>
                <a:solidFill>
                  <a:srgbClr val="00B2FF"/>
                </a:solidFill>
              </a:defRPr>
            </a:lvl8pPr>
            <a:lvl9pPr lvl="8" algn="ctr">
              <a:buNone/>
              <a:defRPr>
                <a:solidFill>
                  <a:srgbClr val="00B2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2748000" y="747750"/>
            <a:ext cx="3648000" cy="3648000"/>
          </a:xfrm>
          <a:prstGeom prst="ellipse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525575" y="525325"/>
            <a:ext cx="4092900" cy="4092900"/>
          </a:xfrm>
          <a:prstGeom prst="diamond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1"/>
          </p:nvPr>
        </p:nvSpPr>
        <p:spPr>
          <a:xfrm>
            <a:off x="3009350" y="2573875"/>
            <a:ext cx="3086700" cy="20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048000" y="529375"/>
            <a:ext cx="3048000" cy="20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150" y="1790100"/>
            <a:ext cx="9144000" cy="15633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1964225" y="2161800"/>
            <a:ext cx="52155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sz="16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Georgia"/>
                <a:ea typeface="Georgia"/>
                <a:cs typeface="Georgia"/>
                <a:sym typeface="Georgia"/>
              </a:defRPr>
            </a:lvl1pPr>
            <a:lvl2pPr lvl="1">
              <a:buNone/>
              <a:defRPr>
                <a:latin typeface="Georgia"/>
                <a:ea typeface="Georgia"/>
                <a:cs typeface="Georgia"/>
                <a:sym typeface="Georgia"/>
              </a:defRPr>
            </a:lvl2pPr>
            <a:lvl3pPr lvl="2">
              <a:buNone/>
              <a:defRPr>
                <a:latin typeface="Georgia"/>
                <a:ea typeface="Georgia"/>
                <a:cs typeface="Georgia"/>
                <a:sym typeface="Georgia"/>
              </a:defRPr>
            </a:lvl3pPr>
            <a:lvl4pPr lvl="3">
              <a:buNone/>
              <a:defRPr>
                <a:latin typeface="Georgia"/>
                <a:ea typeface="Georgia"/>
                <a:cs typeface="Georgia"/>
                <a:sym typeface="Georgia"/>
              </a:defRPr>
            </a:lvl4pPr>
            <a:lvl5pPr lvl="4">
              <a:buNone/>
              <a:defRPr>
                <a:latin typeface="Georgia"/>
                <a:ea typeface="Georgia"/>
                <a:cs typeface="Georgia"/>
                <a:sym typeface="Georgia"/>
              </a:defRPr>
            </a:lvl5pPr>
            <a:lvl6pPr lvl="5">
              <a:buNone/>
              <a:defRPr>
                <a:latin typeface="Georgia"/>
                <a:ea typeface="Georgia"/>
                <a:cs typeface="Georgia"/>
                <a:sym typeface="Georgia"/>
              </a:defRPr>
            </a:lvl6pPr>
            <a:lvl7pPr lvl="6">
              <a:buNone/>
              <a:defRPr>
                <a:latin typeface="Georgia"/>
                <a:ea typeface="Georgia"/>
                <a:cs typeface="Georgia"/>
                <a:sym typeface="Georgia"/>
              </a:defRPr>
            </a:lvl7pPr>
            <a:lvl8pPr lvl="7">
              <a:buNone/>
              <a:defRPr>
                <a:latin typeface="Georgia"/>
                <a:ea typeface="Georgia"/>
                <a:cs typeface="Georgia"/>
                <a:sym typeface="Georgia"/>
              </a:defRPr>
            </a:lvl8pPr>
            <a:lvl9pPr lvl="8">
              <a:buNone/>
              <a:defRPr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5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b4bGmHEnW3w" TargetMode="External"/><Relationship Id="rId13" Type="http://schemas.openxmlformats.org/officeDocument/2006/relationships/hyperlink" Target="https://www.youtube.com/watch?v=P5-qLm8hCls" TargetMode="External"/><Relationship Id="rId3" Type="http://schemas.openxmlformats.org/officeDocument/2006/relationships/image" Target="../media/image11.jpeg"/><Relationship Id="rId7" Type="http://schemas.openxmlformats.org/officeDocument/2006/relationships/hyperlink" Target="https://www.youtube.com/watch?v=U7utW1Ie2vo" TargetMode="External"/><Relationship Id="rId12" Type="http://schemas.openxmlformats.org/officeDocument/2006/relationships/hyperlink" Target="https://www.youtube.com/watch?v=b2megNkdQB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IrTs_Q_QBe4" TargetMode="External"/><Relationship Id="rId11" Type="http://schemas.openxmlformats.org/officeDocument/2006/relationships/hyperlink" Target="https://www.youtube.com/watch?v=7TpnQqdw2gM" TargetMode="External"/><Relationship Id="rId5" Type="http://schemas.openxmlformats.org/officeDocument/2006/relationships/hyperlink" Target="https://www.youtube.com/watch?v=tDVknnx4l-I" TargetMode="External"/><Relationship Id="rId10" Type="http://schemas.openxmlformats.org/officeDocument/2006/relationships/hyperlink" Target="https://www.youtube.com/watch?v=pZFMobELx6Q" TargetMode="External"/><Relationship Id="rId4" Type="http://schemas.openxmlformats.org/officeDocument/2006/relationships/hyperlink" Target="https://www.youtube.com/channel/UC8ozB7KhUvVvNbSmp2FWAeA" TargetMode="External"/><Relationship Id="rId9" Type="http://schemas.openxmlformats.org/officeDocument/2006/relationships/hyperlink" Target="https://www.youtube.com/watch?v=mVfw5_795-E" TargetMode="External"/><Relationship Id="rId14" Type="http://schemas.openxmlformats.org/officeDocument/2006/relationships/hyperlink" Target="https://www.youtube.com/watch?v=2fb1ydLJbb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cs.camcom.gov.it/it/content/service/concorso-dai-banchi-allegov" TargetMode="Externa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dirty="0" smtClean="0"/>
              <a:t>“Dai banchi all’</a:t>
            </a:r>
            <a:r>
              <a:rPr lang="it-IT" dirty="0" err="1" smtClean="0"/>
              <a:t>eGov</a:t>
            </a:r>
            <a:r>
              <a:rPr lang="it-IT" dirty="0" smtClean="0"/>
              <a:t>”</a:t>
            </a:r>
            <a:endParaRPr lang="it-IT" dirty="0"/>
          </a:p>
        </p:txBody>
      </p:sp>
      <p:pic>
        <p:nvPicPr>
          <p:cNvPr id="3" name="Immagine 2" descr="Cosenza-marchio-color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734560"/>
            <a:ext cx="2745105" cy="40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/>
          <p:nvPr/>
        </p:nvSpPr>
        <p:spPr>
          <a:xfrm>
            <a:off x="1721201" y="2346223"/>
            <a:ext cx="2102100" cy="56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1925" y="0"/>
                </a:moveTo>
                <a:lnTo>
                  <a:pt x="31925" y="0"/>
                </a:lnTo>
                <a:lnTo>
                  <a:pt x="10666" y="0"/>
                </a:lnTo>
                <a:lnTo>
                  <a:pt x="0" y="60000"/>
                </a:lnTo>
                <a:lnTo>
                  <a:pt x="10666" y="120000"/>
                </a:lnTo>
                <a:lnTo>
                  <a:pt x="14222" y="120000"/>
                </a:lnTo>
                <a:lnTo>
                  <a:pt x="31925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31925" y="0"/>
                </a:lnTo>
                <a:close/>
              </a:path>
            </a:pathLst>
          </a:custGeom>
          <a:solidFill>
            <a:srgbClr val="3C78D8">
              <a:alpha val="4808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700" y="4701670"/>
            <a:ext cx="2962129" cy="24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6"/>
          <p:cNvSpPr/>
          <p:nvPr/>
        </p:nvSpPr>
        <p:spPr>
          <a:xfrm>
            <a:off x="3375761" y="1839396"/>
            <a:ext cx="2021100" cy="60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7" y="24285"/>
                </a:moveTo>
                <a:cubicBezTo>
                  <a:pt x="42558" y="24285"/>
                  <a:pt x="26609" y="15142"/>
                  <a:pt x="14754" y="0"/>
                </a:cubicBezTo>
                <a:cubicBezTo>
                  <a:pt x="7249" y="27428"/>
                  <a:pt x="1961" y="61714"/>
                  <a:pt x="0" y="99714"/>
                </a:cubicBezTo>
                <a:cubicBezTo>
                  <a:pt x="17910" y="112571"/>
                  <a:pt x="38294" y="120000"/>
                  <a:pt x="59872" y="120000"/>
                </a:cubicBezTo>
                <a:cubicBezTo>
                  <a:pt x="81620" y="120000"/>
                  <a:pt x="102089" y="112857"/>
                  <a:pt x="120000" y="100000"/>
                </a:cubicBezTo>
                <a:cubicBezTo>
                  <a:pt x="118038" y="62000"/>
                  <a:pt x="112750" y="27428"/>
                  <a:pt x="105159" y="0"/>
                </a:cubicBezTo>
                <a:cubicBezTo>
                  <a:pt x="93390" y="15142"/>
                  <a:pt x="77441" y="24285"/>
                  <a:pt x="59957" y="24285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6"/>
          <p:cNvSpPr/>
          <p:nvPr/>
        </p:nvSpPr>
        <p:spPr>
          <a:xfrm>
            <a:off x="3357228" y="2340224"/>
            <a:ext cx="2063400" cy="610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874" y="20047"/>
                </a:moveTo>
                <a:cubicBezTo>
                  <a:pt x="38580" y="20047"/>
                  <a:pt x="18538" y="12705"/>
                  <a:pt x="918" y="0"/>
                </a:cubicBezTo>
                <a:cubicBezTo>
                  <a:pt x="334" y="11011"/>
                  <a:pt x="0" y="22305"/>
                  <a:pt x="0" y="33600"/>
                </a:cubicBezTo>
                <a:cubicBezTo>
                  <a:pt x="0" y="60423"/>
                  <a:pt x="1670" y="85835"/>
                  <a:pt x="4592" y="109270"/>
                </a:cubicBezTo>
                <a:cubicBezTo>
                  <a:pt x="22129" y="116329"/>
                  <a:pt x="40751" y="120000"/>
                  <a:pt x="59958" y="120000"/>
                </a:cubicBezTo>
                <a:cubicBezTo>
                  <a:pt x="79248" y="120000"/>
                  <a:pt x="97870" y="116329"/>
                  <a:pt x="115407" y="109270"/>
                </a:cubicBezTo>
                <a:cubicBezTo>
                  <a:pt x="118329" y="85835"/>
                  <a:pt x="120000" y="60423"/>
                  <a:pt x="120000" y="33600"/>
                </a:cubicBezTo>
                <a:cubicBezTo>
                  <a:pt x="120000" y="22305"/>
                  <a:pt x="119665" y="11011"/>
                  <a:pt x="119081" y="0"/>
                </a:cubicBezTo>
                <a:cubicBezTo>
                  <a:pt x="101461" y="12705"/>
                  <a:pt x="81252" y="20047"/>
                  <a:pt x="59874" y="20047"/>
                </a:cubicBezTo>
              </a:path>
            </a:pathLst>
          </a:custGeom>
          <a:solidFill>
            <a:srgbClr val="3C78D8"/>
          </a:solidFill>
          <a:ln w="9525" cap="flat" cmpd="sng">
            <a:solidFill>
              <a:srgbClr val="3C78D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6"/>
          <p:cNvSpPr txBox="1"/>
          <p:nvPr/>
        </p:nvSpPr>
        <p:spPr>
          <a:xfrm>
            <a:off x="5986675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dirty="0">
              <a:solidFill>
                <a:srgbClr val="00B2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2" name="Google Shape;252;p36"/>
          <p:cNvSpPr/>
          <p:nvPr/>
        </p:nvSpPr>
        <p:spPr>
          <a:xfrm>
            <a:off x="4236818" y="4472060"/>
            <a:ext cx="293100" cy="256200"/>
          </a:xfrm>
          <a:prstGeom prst="ellipse">
            <a:avLst/>
          </a:prstGeom>
          <a:solidFill>
            <a:srgbClr val="3135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6"/>
          <p:cNvSpPr/>
          <p:nvPr/>
        </p:nvSpPr>
        <p:spPr>
          <a:xfrm>
            <a:off x="3971573" y="3996002"/>
            <a:ext cx="830400" cy="60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1448"/>
                </a:moveTo>
                <a:cubicBezTo>
                  <a:pt x="120000" y="116137"/>
                  <a:pt x="117195" y="120000"/>
                  <a:pt x="113589" y="120000"/>
                </a:cubicBezTo>
                <a:cubicBezTo>
                  <a:pt x="6210" y="120000"/>
                  <a:pt x="6210" y="120000"/>
                  <a:pt x="6210" y="120000"/>
                </a:cubicBezTo>
                <a:cubicBezTo>
                  <a:pt x="2804" y="120000"/>
                  <a:pt x="0" y="116137"/>
                  <a:pt x="0" y="111448"/>
                </a:cubicBezTo>
                <a:cubicBezTo>
                  <a:pt x="0" y="8551"/>
                  <a:pt x="0" y="8551"/>
                  <a:pt x="0" y="8551"/>
                </a:cubicBezTo>
                <a:cubicBezTo>
                  <a:pt x="0" y="3862"/>
                  <a:pt x="2804" y="0"/>
                  <a:pt x="6210" y="0"/>
                </a:cubicBezTo>
                <a:cubicBezTo>
                  <a:pt x="113589" y="0"/>
                  <a:pt x="113589" y="0"/>
                  <a:pt x="113589" y="0"/>
                </a:cubicBezTo>
                <a:cubicBezTo>
                  <a:pt x="117195" y="0"/>
                  <a:pt x="120000" y="3862"/>
                  <a:pt x="120000" y="8551"/>
                </a:cubicBezTo>
                <a:lnTo>
                  <a:pt x="120000" y="11144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6"/>
          <p:cNvSpPr/>
          <p:nvPr/>
        </p:nvSpPr>
        <p:spPr>
          <a:xfrm>
            <a:off x="3906251" y="3858431"/>
            <a:ext cx="960900" cy="213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6591" y="0"/>
                </a:moveTo>
                <a:cubicBezTo>
                  <a:pt x="105650" y="12162"/>
                  <a:pt x="70852" y="17837"/>
                  <a:pt x="59730" y="18648"/>
                </a:cubicBezTo>
                <a:cubicBezTo>
                  <a:pt x="48789" y="17837"/>
                  <a:pt x="14170" y="12162"/>
                  <a:pt x="3228" y="0"/>
                </a:cubicBezTo>
                <a:cubicBezTo>
                  <a:pt x="3228" y="0"/>
                  <a:pt x="0" y="1621"/>
                  <a:pt x="2511" y="19459"/>
                </a:cubicBezTo>
                <a:cubicBezTo>
                  <a:pt x="2511" y="19459"/>
                  <a:pt x="4304" y="23513"/>
                  <a:pt x="4663" y="54324"/>
                </a:cubicBezTo>
                <a:cubicBezTo>
                  <a:pt x="5201" y="84324"/>
                  <a:pt x="3228" y="104594"/>
                  <a:pt x="5919" y="120000"/>
                </a:cubicBezTo>
                <a:cubicBezTo>
                  <a:pt x="56502" y="120000"/>
                  <a:pt x="56502" y="120000"/>
                  <a:pt x="56502" y="120000"/>
                </a:cubicBezTo>
                <a:cubicBezTo>
                  <a:pt x="63139" y="120000"/>
                  <a:pt x="63139" y="120000"/>
                  <a:pt x="63139" y="120000"/>
                </a:cubicBezTo>
                <a:cubicBezTo>
                  <a:pt x="114080" y="120000"/>
                  <a:pt x="114080" y="120000"/>
                  <a:pt x="114080" y="120000"/>
                </a:cubicBezTo>
                <a:cubicBezTo>
                  <a:pt x="116771" y="104594"/>
                  <a:pt x="114798" y="84324"/>
                  <a:pt x="115336" y="54324"/>
                </a:cubicBezTo>
                <a:cubicBezTo>
                  <a:pt x="115695" y="23513"/>
                  <a:pt x="117488" y="20270"/>
                  <a:pt x="117488" y="20270"/>
                </a:cubicBezTo>
                <a:cubicBezTo>
                  <a:pt x="120000" y="2432"/>
                  <a:pt x="116591" y="0"/>
                  <a:pt x="116591" y="0"/>
                </a:cubicBezTo>
              </a:path>
            </a:pathLst>
          </a:custGeom>
          <a:gradFill>
            <a:gsLst>
              <a:gs pos="0">
                <a:srgbClr val="7F7F7F"/>
              </a:gs>
              <a:gs pos="25000">
                <a:srgbClr val="A5A5A5"/>
              </a:gs>
              <a:gs pos="50000">
                <a:srgbClr val="D8D8D8"/>
              </a:gs>
              <a:gs pos="75000">
                <a:srgbClr val="A5A5A5"/>
              </a:gs>
              <a:gs pos="100000">
                <a:srgbClr val="7F7F7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/>
          <p:nvPr/>
        </p:nvSpPr>
        <p:spPr>
          <a:xfrm>
            <a:off x="4068070" y="4135553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4540166" y="4135553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6"/>
          <p:cNvSpPr/>
          <p:nvPr/>
        </p:nvSpPr>
        <p:spPr>
          <a:xfrm>
            <a:off x="3960686" y="4413666"/>
            <a:ext cx="852300" cy="59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3023"/>
                </a:moveTo>
                <a:cubicBezTo>
                  <a:pt x="120000" y="53023"/>
                  <a:pt x="120000" y="53023"/>
                  <a:pt x="120000" y="53023"/>
                </a:cubicBezTo>
                <a:cubicBezTo>
                  <a:pt x="119804" y="33488"/>
                  <a:pt x="118829" y="16744"/>
                  <a:pt x="117463" y="5581"/>
                </a:cubicBezTo>
                <a:cubicBezTo>
                  <a:pt x="117463" y="5581"/>
                  <a:pt x="117463" y="5581"/>
                  <a:pt x="117268" y="5581"/>
                </a:cubicBezTo>
                <a:cubicBezTo>
                  <a:pt x="117073" y="5581"/>
                  <a:pt x="116878" y="2790"/>
                  <a:pt x="116682" y="2790"/>
                </a:cubicBezTo>
                <a:cubicBezTo>
                  <a:pt x="116682" y="2790"/>
                  <a:pt x="116682" y="2790"/>
                  <a:pt x="116682" y="2790"/>
                </a:cubicBezTo>
                <a:cubicBezTo>
                  <a:pt x="116487" y="2790"/>
                  <a:pt x="116292" y="2790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90"/>
                  <a:pt x="3512" y="2790"/>
                  <a:pt x="3317" y="2790"/>
                </a:cubicBezTo>
                <a:cubicBezTo>
                  <a:pt x="3121" y="2790"/>
                  <a:pt x="3121" y="2790"/>
                  <a:pt x="3121" y="2790"/>
                </a:cubicBezTo>
                <a:cubicBezTo>
                  <a:pt x="2926" y="2790"/>
                  <a:pt x="2731" y="5581"/>
                  <a:pt x="2536" y="5581"/>
                </a:cubicBezTo>
                <a:cubicBezTo>
                  <a:pt x="2536" y="5581"/>
                  <a:pt x="2536" y="5581"/>
                  <a:pt x="2536" y="5581"/>
                </a:cubicBezTo>
                <a:cubicBezTo>
                  <a:pt x="2341" y="8372"/>
                  <a:pt x="2146" y="837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975" y="22325"/>
                  <a:pt x="195" y="36279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5813"/>
                  <a:pt x="0" y="58604"/>
                  <a:pt x="0" y="61395"/>
                </a:cubicBezTo>
                <a:cubicBezTo>
                  <a:pt x="0" y="92093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093"/>
                  <a:pt x="120000" y="61395"/>
                </a:cubicBezTo>
                <a:cubicBezTo>
                  <a:pt x="120000" y="58604"/>
                  <a:pt x="120000" y="55813"/>
                  <a:pt x="120000" y="53023"/>
                </a:cubicBezTo>
                <a:cubicBezTo>
                  <a:pt x="120000" y="53023"/>
                  <a:pt x="120000" y="53023"/>
                  <a:pt x="120000" y="53023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/>
        </p:nvSpPr>
        <p:spPr>
          <a:xfrm>
            <a:off x="3960686" y="4310735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3960686" y="4206814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5454"/>
                </a:cubicBezTo>
                <a:cubicBezTo>
                  <a:pt x="117463" y="5454"/>
                  <a:pt x="117463" y="5454"/>
                  <a:pt x="117268" y="5454"/>
                </a:cubicBezTo>
                <a:cubicBezTo>
                  <a:pt x="117073" y="5454"/>
                  <a:pt x="116878" y="2727"/>
                  <a:pt x="116682" y="2727"/>
                </a:cubicBezTo>
                <a:cubicBezTo>
                  <a:pt x="116682" y="2727"/>
                  <a:pt x="116682" y="2727"/>
                  <a:pt x="116682" y="2727"/>
                </a:cubicBezTo>
                <a:cubicBezTo>
                  <a:pt x="116487" y="2727"/>
                  <a:pt x="116292" y="2727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27"/>
                  <a:pt x="3512" y="2727"/>
                  <a:pt x="3317" y="2727"/>
                </a:cubicBezTo>
                <a:cubicBezTo>
                  <a:pt x="3121" y="2727"/>
                  <a:pt x="3121" y="2727"/>
                  <a:pt x="3121" y="2727"/>
                </a:cubicBezTo>
                <a:cubicBezTo>
                  <a:pt x="2926" y="2727"/>
                  <a:pt x="2731" y="5454"/>
                  <a:pt x="2536" y="5454"/>
                </a:cubicBezTo>
                <a:cubicBezTo>
                  <a:pt x="2536" y="5454"/>
                  <a:pt x="2536" y="5454"/>
                  <a:pt x="2536" y="5454"/>
                </a:cubicBezTo>
                <a:cubicBezTo>
                  <a:pt x="2341" y="8181"/>
                  <a:pt x="2146" y="8181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0000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0000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6"/>
          <p:cNvSpPr/>
          <p:nvPr/>
        </p:nvSpPr>
        <p:spPr>
          <a:xfrm>
            <a:off x="3960686" y="4103882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682" y="120000"/>
                </a:move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3636"/>
                </a:cubicBezTo>
                <a:cubicBezTo>
                  <a:pt x="1951" y="13636"/>
                  <a:pt x="1951" y="13636"/>
                  <a:pt x="1951" y="13636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6"/>
          <p:cNvSpPr/>
          <p:nvPr/>
        </p:nvSpPr>
        <p:spPr>
          <a:xfrm>
            <a:off x="3633088" y="1507839"/>
            <a:ext cx="1504500" cy="45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57" y="120000"/>
                </a:moveTo>
                <a:cubicBezTo>
                  <a:pt x="83094" y="120000"/>
                  <a:pt x="104412" y="108987"/>
                  <a:pt x="120000" y="88860"/>
                </a:cubicBezTo>
                <a:cubicBezTo>
                  <a:pt x="105329" y="34936"/>
                  <a:pt x="83782" y="0"/>
                  <a:pt x="60057" y="0"/>
                </a:cubicBezTo>
                <a:cubicBezTo>
                  <a:pt x="35300" y="0"/>
                  <a:pt x="14670" y="36455"/>
                  <a:pt x="0" y="90379"/>
                </a:cubicBezTo>
                <a:cubicBezTo>
                  <a:pt x="15587" y="110506"/>
                  <a:pt x="37134" y="120000"/>
                  <a:pt x="60057" y="120000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6"/>
          <p:cNvSpPr/>
          <p:nvPr/>
        </p:nvSpPr>
        <p:spPr>
          <a:xfrm>
            <a:off x="3445606" y="2897419"/>
            <a:ext cx="1878600" cy="56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3" y="11692"/>
                </a:moveTo>
                <a:cubicBezTo>
                  <a:pt x="39164" y="11692"/>
                  <a:pt x="19025" y="7692"/>
                  <a:pt x="0" y="0"/>
                </a:cubicBezTo>
                <a:cubicBezTo>
                  <a:pt x="1856" y="15076"/>
                  <a:pt x="4269" y="29230"/>
                  <a:pt x="7053" y="42461"/>
                </a:cubicBezTo>
                <a:cubicBezTo>
                  <a:pt x="7238" y="43692"/>
                  <a:pt x="15498" y="82461"/>
                  <a:pt x="19675" y="116307"/>
                </a:cubicBezTo>
                <a:cubicBezTo>
                  <a:pt x="32946" y="118769"/>
                  <a:pt x="46496" y="120000"/>
                  <a:pt x="60232" y="120000"/>
                </a:cubicBezTo>
                <a:cubicBezTo>
                  <a:pt x="73689" y="120000"/>
                  <a:pt x="86867" y="118769"/>
                  <a:pt x="99860" y="116307"/>
                </a:cubicBezTo>
                <a:cubicBezTo>
                  <a:pt x="103109" y="90153"/>
                  <a:pt x="108491" y="62461"/>
                  <a:pt x="110812" y="51076"/>
                </a:cubicBezTo>
                <a:cubicBezTo>
                  <a:pt x="114524" y="35692"/>
                  <a:pt x="117587" y="18461"/>
                  <a:pt x="119999" y="0"/>
                </a:cubicBezTo>
                <a:cubicBezTo>
                  <a:pt x="100974" y="7692"/>
                  <a:pt x="80835" y="11692"/>
                  <a:pt x="59953" y="11692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5396769" y="2337227"/>
            <a:ext cx="5700" cy="5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0000"/>
                </a:moveTo>
                <a:cubicBezTo>
                  <a:pt x="120000" y="90000"/>
                  <a:pt x="12000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lnTo>
                  <a:pt x="120000" y="9000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762742" y="3440768"/>
            <a:ext cx="1241100" cy="4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694" y="4571"/>
                </a:moveTo>
                <a:cubicBezTo>
                  <a:pt x="40138" y="4571"/>
                  <a:pt x="19861" y="3047"/>
                  <a:pt x="0" y="0"/>
                </a:cubicBezTo>
                <a:cubicBezTo>
                  <a:pt x="555" y="3428"/>
                  <a:pt x="1111" y="6857"/>
                  <a:pt x="1527" y="10285"/>
                </a:cubicBezTo>
                <a:cubicBezTo>
                  <a:pt x="7222" y="55238"/>
                  <a:pt x="6944" y="120000"/>
                  <a:pt x="21527" y="120000"/>
                </a:cubicBezTo>
                <a:cubicBezTo>
                  <a:pt x="59861" y="120000"/>
                  <a:pt x="59861" y="120000"/>
                  <a:pt x="59861" y="120000"/>
                </a:cubicBezTo>
                <a:cubicBezTo>
                  <a:pt x="60277" y="120000"/>
                  <a:pt x="60277" y="120000"/>
                  <a:pt x="60277" y="120000"/>
                </a:cubicBezTo>
                <a:cubicBezTo>
                  <a:pt x="98472" y="120000"/>
                  <a:pt x="98472" y="120000"/>
                  <a:pt x="98472" y="120000"/>
                </a:cubicBezTo>
                <a:cubicBezTo>
                  <a:pt x="113055" y="120000"/>
                  <a:pt x="112777" y="55238"/>
                  <a:pt x="118611" y="10285"/>
                </a:cubicBezTo>
                <a:cubicBezTo>
                  <a:pt x="119027" y="6857"/>
                  <a:pt x="119444" y="3428"/>
                  <a:pt x="120000" y="0"/>
                </a:cubicBezTo>
                <a:cubicBezTo>
                  <a:pt x="100555" y="3047"/>
                  <a:pt x="80833" y="4571"/>
                  <a:pt x="60694" y="4571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6"/>
          <p:cNvSpPr txBox="1"/>
          <p:nvPr/>
        </p:nvSpPr>
        <p:spPr>
          <a:xfrm>
            <a:off x="1721200" y="2341039"/>
            <a:ext cx="15822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1" i="0" u="none" strike="noStrike" cap="none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Seconda classificata</a:t>
            </a:r>
            <a:endParaRPr sz="1000" b="1" i="0" u="none" strike="noStrike" cap="none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3" name="Google Shape;298;p36"/>
          <p:cNvGrpSpPr/>
          <p:nvPr/>
        </p:nvGrpSpPr>
        <p:grpSpPr>
          <a:xfrm>
            <a:off x="4283968" y="2614065"/>
            <a:ext cx="165861" cy="262961"/>
            <a:chOff x="6718575" y="2318625"/>
            <a:chExt cx="256950" cy="407375"/>
          </a:xfrm>
        </p:grpSpPr>
        <p:sp>
          <p:nvSpPr>
            <p:cNvPr id="299" name="Google Shape;299;p3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80112" y="2067694"/>
            <a:ext cx="356388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1100" dirty="0" smtClean="0">
                <a:solidFill>
                  <a:schemeClr val="accent1"/>
                </a:solidFill>
              </a:rPr>
              <a:t>La scuola della squadra </a:t>
            </a:r>
            <a:r>
              <a:rPr lang="it-IT" sz="1100" b="1" dirty="0" smtClean="0">
                <a:solidFill>
                  <a:schemeClr val="accent1"/>
                </a:solidFill>
              </a:rPr>
              <a:t>seconda classificata</a:t>
            </a:r>
            <a:r>
              <a:rPr lang="it-IT" sz="1100" dirty="0" smtClean="0">
                <a:solidFill>
                  <a:schemeClr val="accent1"/>
                </a:solidFill>
              </a:rPr>
              <a:t> riceverà una targa. I componenti della squadra seconda classificata riceveranno un voucher per l’ottenimento gratuito di una firma digitale per ciascuno degli studenti maggiorenni (o che compiranno 18 anni entro il 01/</a:t>
            </a:r>
            <a:r>
              <a:rPr lang="it-IT" sz="1100" dirty="0" err="1" smtClean="0">
                <a:solidFill>
                  <a:schemeClr val="accent1"/>
                </a:solidFill>
              </a:rPr>
              <a:t>01</a:t>
            </a:r>
            <a:r>
              <a:rPr lang="it-IT" sz="1100" dirty="0" smtClean="0">
                <a:solidFill>
                  <a:schemeClr val="accent1"/>
                </a:solidFill>
              </a:rPr>
              <a:t>/2019).</a:t>
            </a:r>
            <a:endParaRPr lang="it-IT" sz="1100" dirty="0">
              <a:solidFill>
                <a:schemeClr val="accent1"/>
              </a:solidFill>
            </a:endParaRPr>
          </a:p>
        </p:txBody>
      </p:sp>
      <p:sp>
        <p:nvSpPr>
          <p:cNvPr id="33" name="Google Shape;250;p36"/>
          <p:cNvSpPr txBox="1">
            <a:spLocks/>
          </p:cNvSpPr>
          <p:nvPr/>
        </p:nvSpPr>
        <p:spPr>
          <a:xfrm>
            <a:off x="899592" y="0"/>
            <a:ext cx="7488832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"/>
                <a:ea typeface="Muli"/>
                <a:cs typeface="Muli"/>
                <a:sym typeface="Muli"/>
              </a:rPr>
              <a:t>SELEZIONE DEI VINCITORI E PREMIAZIONE: </a:t>
            </a:r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"/>
                <a:ea typeface="Muli"/>
                <a:cs typeface="Muli"/>
                <a:sym typeface="Muli"/>
              </a:rPr>
              <a:t>per ciascuna categoria</a:t>
            </a:r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4" name="Google Shape;211;p34"/>
          <p:cNvSpPr/>
          <p:nvPr/>
        </p:nvSpPr>
        <p:spPr>
          <a:xfrm>
            <a:off x="38210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Strumenti digitali a servizio delle imprese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5" name="Google Shape;212;p34"/>
          <p:cNvSpPr/>
          <p:nvPr/>
        </p:nvSpPr>
        <p:spPr>
          <a:xfrm>
            <a:off x="58784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Dati e strumenti digitali di analisi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6" name="Google Shape;213;p34"/>
          <p:cNvSpPr/>
          <p:nvPr/>
        </p:nvSpPr>
        <p:spPr>
          <a:xfrm>
            <a:off x="17636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900" b="1" dirty="0" smtClean="0">
                <a:solidFill>
                  <a:srgbClr val="0070C0"/>
                </a:solidFill>
              </a:rPr>
              <a:t>Identità digitale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700" y="4773678"/>
            <a:ext cx="2962129" cy="24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6"/>
          <p:cNvSpPr/>
          <p:nvPr/>
        </p:nvSpPr>
        <p:spPr>
          <a:xfrm>
            <a:off x="3375761" y="1911404"/>
            <a:ext cx="2021100" cy="60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7" y="24285"/>
                </a:moveTo>
                <a:cubicBezTo>
                  <a:pt x="42558" y="24285"/>
                  <a:pt x="26609" y="15142"/>
                  <a:pt x="14754" y="0"/>
                </a:cubicBezTo>
                <a:cubicBezTo>
                  <a:pt x="7249" y="27428"/>
                  <a:pt x="1961" y="61714"/>
                  <a:pt x="0" y="99714"/>
                </a:cubicBezTo>
                <a:cubicBezTo>
                  <a:pt x="17910" y="112571"/>
                  <a:pt x="38294" y="120000"/>
                  <a:pt x="59872" y="120000"/>
                </a:cubicBezTo>
                <a:cubicBezTo>
                  <a:pt x="81620" y="120000"/>
                  <a:pt x="102089" y="112857"/>
                  <a:pt x="120000" y="100000"/>
                </a:cubicBezTo>
                <a:cubicBezTo>
                  <a:pt x="118038" y="62000"/>
                  <a:pt x="112750" y="27428"/>
                  <a:pt x="105159" y="0"/>
                </a:cubicBezTo>
                <a:cubicBezTo>
                  <a:pt x="93390" y="15142"/>
                  <a:pt x="77441" y="24285"/>
                  <a:pt x="59957" y="24285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6"/>
          <p:cNvSpPr/>
          <p:nvPr/>
        </p:nvSpPr>
        <p:spPr>
          <a:xfrm>
            <a:off x="3357228" y="2412232"/>
            <a:ext cx="2063400" cy="610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874" y="20047"/>
                </a:moveTo>
                <a:cubicBezTo>
                  <a:pt x="38580" y="20047"/>
                  <a:pt x="18538" y="12705"/>
                  <a:pt x="918" y="0"/>
                </a:cubicBezTo>
                <a:cubicBezTo>
                  <a:pt x="334" y="11011"/>
                  <a:pt x="0" y="22305"/>
                  <a:pt x="0" y="33600"/>
                </a:cubicBezTo>
                <a:cubicBezTo>
                  <a:pt x="0" y="60423"/>
                  <a:pt x="1670" y="85835"/>
                  <a:pt x="4592" y="109270"/>
                </a:cubicBezTo>
                <a:cubicBezTo>
                  <a:pt x="22129" y="116329"/>
                  <a:pt x="40751" y="120000"/>
                  <a:pt x="59958" y="120000"/>
                </a:cubicBezTo>
                <a:cubicBezTo>
                  <a:pt x="79248" y="120000"/>
                  <a:pt x="97870" y="116329"/>
                  <a:pt x="115407" y="109270"/>
                </a:cubicBezTo>
                <a:cubicBezTo>
                  <a:pt x="118329" y="85835"/>
                  <a:pt x="120000" y="60423"/>
                  <a:pt x="120000" y="33600"/>
                </a:cubicBezTo>
                <a:cubicBezTo>
                  <a:pt x="120000" y="22305"/>
                  <a:pt x="119665" y="11011"/>
                  <a:pt x="119081" y="0"/>
                </a:cubicBezTo>
                <a:cubicBezTo>
                  <a:pt x="101461" y="12705"/>
                  <a:pt x="81252" y="20047"/>
                  <a:pt x="59874" y="20047"/>
                </a:cubicBezTo>
              </a:path>
            </a:pathLst>
          </a:custGeom>
          <a:solidFill>
            <a:srgbClr val="3C78D8"/>
          </a:solidFill>
          <a:ln w="9525" cap="flat" cmpd="sng">
            <a:solidFill>
              <a:srgbClr val="3C78D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6"/>
          <p:cNvSpPr txBox="1"/>
          <p:nvPr/>
        </p:nvSpPr>
        <p:spPr>
          <a:xfrm>
            <a:off x="5986675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dirty="0">
              <a:solidFill>
                <a:srgbClr val="00B2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2" name="Google Shape;252;p36"/>
          <p:cNvSpPr/>
          <p:nvPr/>
        </p:nvSpPr>
        <p:spPr>
          <a:xfrm>
            <a:off x="4236818" y="4544068"/>
            <a:ext cx="293100" cy="256200"/>
          </a:xfrm>
          <a:prstGeom prst="ellipse">
            <a:avLst/>
          </a:prstGeom>
          <a:solidFill>
            <a:srgbClr val="3135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6"/>
          <p:cNvSpPr/>
          <p:nvPr/>
        </p:nvSpPr>
        <p:spPr>
          <a:xfrm>
            <a:off x="3971573" y="4068010"/>
            <a:ext cx="830400" cy="60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1448"/>
                </a:moveTo>
                <a:cubicBezTo>
                  <a:pt x="120000" y="116137"/>
                  <a:pt x="117195" y="120000"/>
                  <a:pt x="113589" y="120000"/>
                </a:cubicBezTo>
                <a:cubicBezTo>
                  <a:pt x="6210" y="120000"/>
                  <a:pt x="6210" y="120000"/>
                  <a:pt x="6210" y="120000"/>
                </a:cubicBezTo>
                <a:cubicBezTo>
                  <a:pt x="2804" y="120000"/>
                  <a:pt x="0" y="116137"/>
                  <a:pt x="0" y="111448"/>
                </a:cubicBezTo>
                <a:cubicBezTo>
                  <a:pt x="0" y="8551"/>
                  <a:pt x="0" y="8551"/>
                  <a:pt x="0" y="8551"/>
                </a:cubicBezTo>
                <a:cubicBezTo>
                  <a:pt x="0" y="3862"/>
                  <a:pt x="2804" y="0"/>
                  <a:pt x="6210" y="0"/>
                </a:cubicBezTo>
                <a:cubicBezTo>
                  <a:pt x="113589" y="0"/>
                  <a:pt x="113589" y="0"/>
                  <a:pt x="113589" y="0"/>
                </a:cubicBezTo>
                <a:cubicBezTo>
                  <a:pt x="117195" y="0"/>
                  <a:pt x="120000" y="3862"/>
                  <a:pt x="120000" y="8551"/>
                </a:cubicBezTo>
                <a:lnTo>
                  <a:pt x="120000" y="11144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6"/>
          <p:cNvSpPr/>
          <p:nvPr/>
        </p:nvSpPr>
        <p:spPr>
          <a:xfrm>
            <a:off x="3906251" y="3930439"/>
            <a:ext cx="960900" cy="213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6591" y="0"/>
                </a:moveTo>
                <a:cubicBezTo>
                  <a:pt x="105650" y="12162"/>
                  <a:pt x="70852" y="17837"/>
                  <a:pt x="59730" y="18648"/>
                </a:cubicBezTo>
                <a:cubicBezTo>
                  <a:pt x="48789" y="17837"/>
                  <a:pt x="14170" y="12162"/>
                  <a:pt x="3228" y="0"/>
                </a:cubicBezTo>
                <a:cubicBezTo>
                  <a:pt x="3228" y="0"/>
                  <a:pt x="0" y="1621"/>
                  <a:pt x="2511" y="19459"/>
                </a:cubicBezTo>
                <a:cubicBezTo>
                  <a:pt x="2511" y="19459"/>
                  <a:pt x="4304" y="23513"/>
                  <a:pt x="4663" y="54324"/>
                </a:cubicBezTo>
                <a:cubicBezTo>
                  <a:pt x="5201" y="84324"/>
                  <a:pt x="3228" y="104594"/>
                  <a:pt x="5919" y="120000"/>
                </a:cubicBezTo>
                <a:cubicBezTo>
                  <a:pt x="56502" y="120000"/>
                  <a:pt x="56502" y="120000"/>
                  <a:pt x="56502" y="120000"/>
                </a:cubicBezTo>
                <a:cubicBezTo>
                  <a:pt x="63139" y="120000"/>
                  <a:pt x="63139" y="120000"/>
                  <a:pt x="63139" y="120000"/>
                </a:cubicBezTo>
                <a:cubicBezTo>
                  <a:pt x="114080" y="120000"/>
                  <a:pt x="114080" y="120000"/>
                  <a:pt x="114080" y="120000"/>
                </a:cubicBezTo>
                <a:cubicBezTo>
                  <a:pt x="116771" y="104594"/>
                  <a:pt x="114798" y="84324"/>
                  <a:pt x="115336" y="54324"/>
                </a:cubicBezTo>
                <a:cubicBezTo>
                  <a:pt x="115695" y="23513"/>
                  <a:pt x="117488" y="20270"/>
                  <a:pt x="117488" y="20270"/>
                </a:cubicBezTo>
                <a:cubicBezTo>
                  <a:pt x="120000" y="2432"/>
                  <a:pt x="116591" y="0"/>
                  <a:pt x="116591" y="0"/>
                </a:cubicBezTo>
              </a:path>
            </a:pathLst>
          </a:custGeom>
          <a:gradFill>
            <a:gsLst>
              <a:gs pos="0">
                <a:srgbClr val="7F7F7F"/>
              </a:gs>
              <a:gs pos="25000">
                <a:srgbClr val="A5A5A5"/>
              </a:gs>
              <a:gs pos="50000">
                <a:srgbClr val="D8D8D8"/>
              </a:gs>
              <a:gs pos="75000">
                <a:srgbClr val="A5A5A5"/>
              </a:gs>
              <a:gs pos="100000">
                <a:srgbClr val="7F7F7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/>
          <p:nvPr/>
        </p:nvSpPr>
        <p:spPr>
          <a:xfrm>
            <a:off x="4068070" y="4207561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4540166" y="4207561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6"/>
          <p:cNvSpPr/>
          <p:nvPr/>
        </p:nvSpPr>
        <p:spPr>
          <a:xfrm>
            <a:off x="3960686" y="4485674"/>
            <a:ext cx="852300" cy="59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3023"/>
                </a:moveTo>
                <a:cubicBezTo>
                  <a:pt x="120000" y="53023"/>
                  <a:pt x="120000" y="53023"/>
                  <a:pt x="120000" y="53023"/>
                </a:cubicBezTo>
                <a:cubicBezTo>
                  <a:pt x="119804" y="33488"/>
                  <a:pt x="118829" y="16744"/>
                  <a:pt x="117463" y="5581"/>
                </a:cubicBezTo>
                <a:cubicBezTo>
                  <a:pt x="117463" y="5581"/>
                  <a:pt x="117463" y="5581"/>
                  <a:pt x="117268" y="5581"/>
                </a:cubicBezTo>
                <a:cubicBezTo>
                  <a:pt x="117073" y="5581"/>
                  <a:pt x="116878" y="2790"/>
                  <a:pt x="116682" y="2790"/>
                </a:cubicBezTo>
                <a:cubicBezTo>
                  <a:pt x="116682" y="2790"/>
                  <a:pt x="116682" y="2790"/>
                  <a:pt x="116682" y="2790"/>
                </a:cubicBezTo>
                <a:cubicBezTo>
                  <a:pt x="116487" y="2790"/>
                  <a:pt x="116292" y="2790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90"/>
                  <a:pt x="3512" y="2790"/>
                  <a:pt x="3317" y="2790"/>
                </a:cubicBezTo>
                <a:cubicBezTo>
                  <a:pt x="3121" y="2790"/>
                  <a:pt x="3121" y="2790"/>
                  <a:pt x="3121" y="2790"/>
                </a:cubicBezTo>
                <a:cubicBezTo>
                  <a:pt x="2926" y="2790"/>
                  <a:pt x="2731" y="5581"/>
                  <a:pt x="2536" y="5581"/>
                </a:cubicBezTo>
                <a:cubicBezTo>
                  <a:pt x="2536" y="5581"/>
                  <a:pt x="2536" y="5581"/>
                  <a:pt x="2536" y="5581"/>
                </a:cubicBezTo>
                <a:cubicBezTo>
                  <a:pt x="2341" y="8372"/>
                  <a:pt x="2146" y="837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975" y="22325"/>
                  <a:pt x="195" y="36279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5813"/>
                  <a:pt x="0" y="58604"/>
                  <a:pt x="0" y="61395"/>
                </a:cubicBezTo>
                <a:cubicBezTo>
                  <a:pt x="0" y="92093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093"/>
                  <a:pt x="120000" y="61395"/>
                </a:cubicBezTo>
                <a:cubicBezTo>
                  <a:pt x="120000" y="58604"/>
                  <a:pt x="120000" y="55813"/>
                  <a:pt x="120000" y="53023"/>
                </a:cubicBezTo>
                <a:cubicBezTo>
                  <a:pt x="120000" y="53023"/>
                  <a:pt x="120000" y="53023"/>
                  <a:pt x="120000" y="53023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/>
        </p:nvSpPr>
        <p:spPr>
          <a:xfrm>
            <a:off x="3960686" y="4382743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3960686" y="4278822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5454"/>
                </a:cubicBezTo>
                <a:cubicBezTo>
                  <a:pt x="117463" y="5454"/>
                  <a:pt x="117463" y="5454"/>
                  <a:pt x="117268" y="5454"/>
                </a:cubicBezTo>
                <a:cubicBezTo>
                  <a:pt x="117073" y="5454"/>
                  <a:pt x="116878" y="2727"/>
                  <a:pt x="116682" y="2727"/>
                </a:cubicBezTo>
                <a:cubicBezTo>
                  <a:pt x="116682" y="2727"/>
                  <a:pt x="116682" y="2727"/>
                  <a:pt x="116682" y="2727"/>
                </a:cubicBezTo>
                <a:cubicBezTo>
                  <a:pt x="116487" y="2727"/>
                  <a:pt x="116292" y="2727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27"/>
                  <a:pt x="3512" y="2727"/>
                  <a:pt x="3317" y="2727"/>
                </a:cubicBezTo>
                <a:cubicBezTo>
                  <a:pt x="3121" y="2727"/>
                  <a:pt x="3121" y="2727"/>
                  <a:pt x="3121" y="2727"/>
                </a:cubicBezTo>
                <a:cubicBezTo>
                  <a:pt x="2926" y="2727"/>
                  <a:pt x="2731" y="5454"/>
                  <a:pt x="2536" y="5454"/>
                </a:cubicBezTo>
                <a:cubicBezTo>
                  <a:pt x="2536" y="5454"/>
                  <a:pt x="2536" y="5454"/>
                  <a:pt x="2536" y="5454"/>
                </a:cubicBezTo>
                <a:cubicBezTo>
                  <a:pt x="2341" y="8181"/>
                  <a:pt x="2146" y="8181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0000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0000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6"/>
          <p:cNvSpPr/>
          <p:nvPr/>
        </p:nvSpPr>
        <p:spPr>
          <a:xfrm>
            <a:off x="3960686" y="4175890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682" y="120000"/>
                </a:move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3636"/>
                </a:cubicBezTo>
                <a:cubicBezTo>
                  <a:pt x="1951" y="13636"/>
                  <a:pt x="1951" y="13636"/>
                  <a:pt x="1951" y="13636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6"/>
          <p:cNvSpPr/>
          <p:nvPr/>
        </p:nvSpPr>
        <p:spPr>
          <a:xfrm>
            <a:off x="2135987" y="3512800"/>
            <a:ext cx="1817700" cy="4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9" y="0"/>
                </a:moveTo>
                <a:lnTo>
                  <a:pt x="12334" y="0"/>
                </a:lnTo>
                <a:lnTo>
                  <a:pt x="0" y="59879"/>
                </a:lnTo>
                <a:lnTo>
                  <a:pt x="12334" y="120000"/>
                </a:lnTo>
                <a:lnTo>
                  <a:pt x="119999" y="120000"/>
                </a:lnTo>
                <a:lnTo>
                  <a:pt x="119999" y="0"/>
                </a:lnTo>
                <a:close/>
              </a:path>
            </a:pathLst>
          </a:custGeom>
          <a:solidFill>
            <a:srgbClr val="1155CC">
              <a:alpha val="4269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6"/>
          <p:cNvSpPr/>
          <p:nvPr/>
        </p:nvSpPr>
        <p:spPr>
          <a:xfrm>
            <a:off x="3633088" y="1579847"/>
            <a:ext cx="1504500" cy="45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57" y="120000"/>
                </a:moveTo>
                <a:cubicBezTo>
                  <a:pt x="83094" y="120000"/>
                  <a:pt x="104412" y="108987"/>
                  <a:pt x="120000" y="88860"/>
                </a:cubicBezTo>
                <a:cubicBezTo>
                  <a:pt x="105329" y="34936"/>
                  <a:pt x="83782" y="0"/>
                  <a:pt x="60057" y="0"/>
                </a:cubicBezTo>
                <a:cubicBezTo>
                  <a:pt x="35300" y="0"/>
                  <a:pt x="14670" y="36455"/>
                  <a:pt x="0" y="90379"/>
                </a:cubicBezTo>
                <a:cubicBezTo>
                  <a:pt x="15587" y="110506"/>
                  <a:pt x="37134" y="120000"/>
                  <a:pt x="60057" y="120000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6"/>
          <p:cNvSpPr/>
          <p:nvPr/>
        </p:nvSpPr>
        <p:spPr>
          <a:xfrm>
            <a:off x="3445606" y="2969427"/>
            <a:ext cx="1878600" cy="56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3" y="11692"/>
                </a:moveTo>
                <a:cubicBezTo>
                  <a:pt x="39164" y="11692"/>
                  <a:pt x="19025" y="7692"/>
                  <a:pt x="0" y="0"/>
                </a:cubicBezTo>
                <a:cubicBezTo>
                  <a:pt x="1856" y="15076"/>
                  <a:pt x="4269" y="29230"/>
                  <a:pt x="7053" y="42461"/>
                </a:cubicBezTo>
                <a:cubicBezTo>
                  <a:pt x="7238" y="43692"/>
                  <a:pt x="15498" y="82461"/>
                  <a:pt x="19675" y="116307"/>
                </a:cubicBezTo>
                <a:cubicBezTo>
                  <a:pt x="32946" y="118769"/>
                  <a:pt x="46496" y="120000"/>
                  <a:pt x="60232" y="120000"/>
                </a:cubicBezTo>
                <a:cubicBezTo>
                  <a:pt x="73689" y="120000"/>
                  <a:pt x="86867" y="118769"/>
                  <a:pt x="99860" y="116307"/>
                </a:cubicBezTo>
                <a:cubicBezTo>
                  <a:pt x="103109" y="90153"/>
                  <a:pt x="108491" y="62461"/>
                  <a:pt x="110812" y="51076"/>
                </a:cubicBezTo>
                <a:cubicBezTo>
                  <a:pt x="114524" y="35692"/>
                  <a:pt x="117587" y="18461"/>
                  <a:pt x="119999" y="0"/>
                </a:cubicBezTo>
                <a:cubicBezTo>
                  <a:pt x="100974" y="7692"/>
                  <a:pt x="80835" y="11692"/>
                  <a:pt x="59953" y="11692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5396769" y="2409235"/>
            <a:ext cx="5700" cy="5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0000"/>
                </a:moveTo>
                <a:cubicBezTo>
                  <a:pt x="120000" y="90000"/>
                  <a:pt x="12000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lnTo>
                  <a:pt x="120000" y="9000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762742" y="3512776"/>
            <a:ext cx="1241100" cy="4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694" y="4571"/>
                </a:moveTo>
                <a:cubicBezTo>
                  <a:pt x="40138" y="4571"/>
                  <a:pt x="19861" y="3047"/>
                  <a:pt x="0" y="0"/>
                </a:cubicBezTo>
                <a:cubicBezTo>
                  <a:pt x="555" y="3428"/>
                  <a:pt x="1111" y="6857"/>
                  <a:pt x="1527" y="10285"/>
                </a:cubicBezTo>
                <a:cubicBezTo>
                  <a:pt x="7222" y="55238"/>
                  <a:pt x="6944" y="120000"/>
                  <a:pt x="21527" y="120000"/>
                </a:cubicBezTo>
                <a:cubicBezTo>
                  <a:pt x="59861" y="120000"/>
                  <a:pt x="59861" y="120000"/>
                  <a:pt x="59861" y="120000"/>
                </a:cubicBezTo>
                <a:cubicBezTo>
                  <a:pt x="60277" y="120000"/>
                  <a:pt x="60277" y="120000"/>
                  <a:pt x="60277" y="120000"/>
                </a:cubicBezTo>
                <a:cubicBezTo>
                  <a:pt x="98472" y="120000"/>
                  <a:pt x="98472" y="120000"/>
                  <a:pt x="98472" y="120000"/>
                </a:cubicBezTo>
                <a:cubicBezTo>
                  <a:pt x="113055" y="120000"/>
                  <a:pt x="112777" y="55238"/>
                  <a:pt x="118611" y="10285"/>
                </a:cubicBezTo>
                <a:cubicBezTo>
                  <a:pt x="119027" y="6857"/>
                  <a:pt x="119444" y="3428"/>
                  <a:pt x="120000" y="0"/>
                </a:cubicBezTo>
                <a:cubicBezTo>
                  <a:pt x="100555" y="3047"/>
                  <a:pt x="80833" y="4571"/>
                  <a:pt x="60694" y="4571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6"/>
          <p:cNvSpPr txBox="1"/>
          <p:nvPr/>
        </p:nvSpPr>
        <p:spPr>
          <a:xfrm>
            <a:off x="2418425" y="3512772"/>
            <a:ext cx="13920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0" i="0" u="none" strike="noStrike" cap="none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Terza classificata</a:t>
            </a:r>
            <a:endParaRPr sz="1000" b="0" i="0" u="none" strike="noStrike" cap="none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2" name="Google Shape;290;p36"/>
          <p:cNvGrpSpPr/>
          <p:nvPr/>
        </p:nvGrpSpPr>
        <p:grpSpPr>
          <a:xfrm>
            <a:off x="4248852" y="3633723"/>
            <a:ext cx="271207" cy="240949"/>
            <a:chOff x="5292575" y="3681900"/>
            <a:chExt cx="420150" cy="373275"/>
          </a:xfrm>
        </p:grpSpPr>
        <p:sp>
          <p:nvSpPr>
            <p:cNvPr id="291" name="Google Shape;291;p36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6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6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6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6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220072" y="3507854"/>
            <a:ext cx="39239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1100" dirty="0" smtClean="0">
                <a:solidFill>
                  <a:schemeClr val="accent1"/>
                </a:solidFill>
              </a:rPr>
              <a:t>La scuola della squadra </a:t>
            </a:r>
            <a:r>
              <a:rPr lang="it-IT" sz="1100" b="1" dirty="0" smtClean="0">
                <a:solidFill>
                  <a:schemeClr val="accent1"/>
                </a:solidFill>
              </a:rPr>
              <a:t>terza classificata</a:t>
            </a:r>
            <a:r>
              <a:rPr lang="it-IT" sz="1100" dirty="0" smtClean="0">
                <a:solidFill>
                  <a:schemeClr val="accent1"/>
                </a:solidFill>
              </a:rPr>
              <a:t> riceverà una targa.</a:t>
            </a:r>
            <a:endParaRPr lang="it-IT" sz="1100" dirty="0">
              <a:solidFill>
                <a:schemeClr val="accent1"/>
              </a:solidFill>
            </a:endParaRPr>
          </a:p>
        </p:txBody>
      </p:sp>
      <p:sp>
        <p:nvSpPr>
          <p:cNvPr id="32" name="Google Shape;211;p34"/>
          <p:cNvSpPr/>
          <p:nvPr/>
        </p:nvSpPr>
        <p:spPr>
          <a:xfrm>
            <a:off x="38210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Strumenti digitali a servizio delle imprese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3" name="Google Shape;212;p34"/>
          <p:cNvSpPr/>
          <p:nvPr/>
        </p:nvSpPr>
        <p:spPr>
          <a:xfrm>
            <a:off x="58784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Dati e strumenti digitali di analisi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4" name="Google Shape;213;p34"/>
          <p:cNvSpPr/>
          <p:nvPr/>
        </p:nvSpPr>
        <p:spPr>
          <a:xfrm>
            <a:off x="1763688" y="339501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900" b="1" dirty="0" smtClean="0">
                <a:solidFill>
                  <a:srgbClr val="0070C0"/>
                </a:solidFill>
              </a:rPr>
              <a:t>Identità digitale</a:t>
            </a:r>
          </a:p>
        </p:txBody>
      </p:sp>
      <p:sp>
        <p:nvSpPr>
          <p:cNvPr id="35" name="Google Shape;250;p36"/>
          <p:cNvSpPr txBox="1">
            <a:spLocks/>
          </p:cNvSpPr>
          <p:nvPr/>
        </p:nvSpPr>
        <p:spPr>
          <a:xfrm>
            <a:off x="899592" y="0"/>
            <a:ext cx="7488832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"/>
                <a:ea typeface="Muli"/>
                <a:cs typeface="Muli"/>
                <a:sym typeface="Muli"/>
              </a:rPr>
              <a:t>SELEZIONE DEI VINCITORI E PREMIAZIONE: </a:t>
            </a:r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"/>
                <a:ea typeface="Muli"/>
                <a:cs typeface="Muli"/>
                <a:sym typeface="Muli"/>
              </a:rPr>
              <a:t>per ciascuna categoria</a:t>
            </a:r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9" descr="DeathToStock7.jpg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9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335" name="Google Shape;335;p39"/>
          <p:cNvSpPr/>
          <p:nvPr/>
        </p:nvSpPr>
        <p:spPr>
          <a:xfrm>
            <a:off x="755576" y="1707654"/>
            <a:ext cx="7656383" cy="3435846"/>
          </a:xfrm>
          <a:prstGeom prst="rect">
            <a:avLst/>
          </a:prstGeom>
          <a:solidFill>
            <a:srgbClr val="00B0F0"/>
          </a:solidFill>
        </p:spPr>
        <p:txBody>
          <a:bodyPr>
            <a:prstTxWarp prst="textPlain">
              <a:avLst>
                <a:gd name="adj" fmla="val 50790"/>
              </a:avLst>
            </a:prstTxWarp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Saranno realizzati 3 eventi tematici, uno per ciascuna delle categorie del premio, destinati in via principale alle seguenti categorie di pubblico:</a:t>
            </a:r>
          </a:p>
          <a:p>
            <a:endParaRPr lang="it-IT" b="1" dirty="0" smtClean="0">
              <a:solidFill>
                <a:schemeClr val="bg1"/>
              </a:solidFill>
            </a:endParaRPr>
          </a:p>
          <a:p>
            <a:pPr lvl="0"/>
            <a:r>
              <a:rPr lang="it-IT" b="1" dirty="0" smtClean="0">
                <a:solidFill>
                  <a:schemeClr val="bg1"/>
                </a:solidFill>
              </a:rPr>
              <a:t>Identità digitale: imprese, ordini professionali, associazioni di categoria, scuole</a:t>
            </a:r>
          </a:p>
          <a:p>
            <a:pPr lvl="0"/>
            <a:endParaRPr lang="it-IT" b="1" dirty="0" smtClean="0">
              <a:solidFill>
                <a:schemeClr val="bg1"/>
              </a:solidFill>
            </a:endParaRPr>
          </a:p>
          <a:p>
            <a:pPr lvl="0"/>
            <a:r>
              <a:rPr lang="it-IT" b="1" dirty="0" smtClean="0">
                <a:solidFill>
                  <a:schemeClr val="bg1"/>
                </a:solidFill>
              </a:rPr>
              <a:t>Strumenti digitali a servizio delle imprese: </a:t>
            </a:r>
            <a:r>
              <a:rPr lang="it-IT" b="1" dirty="0" err="1" smtClean="0">
                <a:solidFill>
                  <a:schemeClr val="bg1"/>
                </a:solidFill>
              </a:rPr>
              <a:t>imprese</a:t>
            </a:r>
            <a:r>
              <a:rPr lang="it-IT" b="1" dirty="0" smtClean="0">
                <a:solidFill>
                  <a:schemeClr val="bg1"/>
                </a:solidFill>
              </a:rPr>
              <a:t>, ordini professionali, associazioni di categoria</a:t>
            </a:r>
          </a:p>
          <a:p>
            <a:pPr lvl="0"/>
            <a:endParaRPr lang="it-IT" b="1" dirty="0" smtClean="0">
              <a:solidFill>
                <a:schemeClr val="bg1"/>
              </a:solidFill>
            </a:endParaRPr>
          </a:p>
          <a:p>
            <a:pPr lvl="0"/>
            <a:r>
              <a:rPr lang="it-IT" b="1" dirty="0" smtClean="0">
                <a:solidFill>
                  <a:schemeClr val="bg1"/>
                </a:solidFill>
              </a:rPr>
              <a:t>Dati e strumenti digitali di analisi: forze dell’ordine, prefettura, altre </a:t>
            </a:r>
            <a:r>
              <a:rPr lang="it-IT" b="1" dirty="0" err="1" smtClean="0">
                <a:solidFill>
                  <a:schemeClr val="bg1"/>
                </a:solidFill>
              </a:rPr>
              <a:t>PP.AA.</a:t>
            </a:r>
            <a:r>
              <a:rPr lang="it-IT" b="1" dirty="0" smtClean="0">
                <a:solidFill>
                  <a:schemeClr val="bg1"/>
                </a:solidFill>
              </a:rPr>
              <a:t>, imprese</a:t>
            </a:r>
          </a:p>
          <a:p>
            <a:pPr lvl="0"/>
            <a:endParaRPr lang="it-IT" b="1" dirty="0" smtClean="0">
              <a:solidFill>
                <a:schemeClr val="bg1"/>
              </a:solidFill>
            </a:endParaRPr>
          </a:p>
          <a:p>
            <a:r>
              <a:rPr lang="it-IT" b="1" dirty="0" smtClean="0">
                <a:solidFill>
                  <a:schemeClr val="bg1"/>
                </a:solidFill>
              </a:rPr>
              <a:t>In ciascuno degli eventi, la presentazione e l’intervento degli studenti che l’hanno realizzata sarà lo spunto per l’approfondimento del tema con esperti.</a:t>
            </a:r>
          </a:p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Muli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79712" y="0"/>
            <a:ext cx="4752528" cy="62753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EVENTI TEMATICI</a:t>
            </a:r>
            <a:endParaRPr lang="it-IT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/>
          <p:nvPr/>
        </p:nvSpPr>
        <p:spPr>
          <a:xfrm>
            <a:off x="395536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5" name="Google Shape;465;p48"/>
          <p:cNvSpPr txBox="1">
            <a:spLocks noGrp="1"/>
          </p:cNvSpPr>
          <p:nvPr>
            <p:ph type="ctrTitle" idx="4294967295"/>
          </p:nvPr>
        </p:nvSpPr>
        <p:spPr>
          <a:xfrm>
            <a:off x="467544" y="3651870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https://www.youtube.com/channel/UC8ozB7KhUvVvNbSmp2FWAeA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Registro imprese e fascicolo d’impresa 2017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https://www.youtube.com/watch?v=tDVknnx4l-I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CCIAA Torino 2018 Registro imprese-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suap-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firma digitale-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suap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fascicolo d’impresa e cassetto digitale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6"/>
              </a:rPr>
              <a:t>https://www.youtube.com/watch?v=IrTs_Q_QBe4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Registro imprese, visura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https://www.youtube.com/watch?v=U7utW1Ie2vo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COMUNICA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https://www.youtube.com/watch?v=U7utW1Ie2vo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TELEMACO 2017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8"/>
              </a:rPr>
              <a:t>https://www.youtube.com/watch?v=b4bGmHEnW3w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ICONTO E PAGOPA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9"/>
              </a:rPr>
              <a:t>https://www.youtube.com/watch?v=mVfw5_795-E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supporto specialistico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r.i.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gennaio 2019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10"/>
              </a:rPr>
              <a:t>https://www.youtube.com/watch?v=pZFMobELx6Q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settembre 2018 visure, atti, fascicolo d’impresa, diritto annuale, firma digitale,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spid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11"/>
              </a:rPr>
              <a:t>https://www.youtube.com/watch?v=7TpnQqdw2gM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servizi digitali delle CCIAA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12"/>
              </a:rPr>
              <a:t>https://www.youtube.com/watch?v=b2megNkdQBM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identità digitale e CIAA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13"/>
              </a:rPr>
              <a:t>https://www.youtube.com/watch?v=P5-qLm8hCls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Data Center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Infocamere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it-I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14"/>
              </a:rPr>
              <a:t>https://www.youtube.com/watch?v=2fb1ydLJbbg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Virtual</a:t>
            </a:r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Green Data Center delle Camere di Commercio</a:t>
            </a:r>
            <a:b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7" name="Google Shape;467;p48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7" name="CasellaDiTesto 6"/>
          <p:cNvSpPr txBox="1"/>
          <p:nvPr/>
        </p:nvSpPr>
        <p:spPr>
          <a:xfrm>
            <a:off x="899592" y="19548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 utili:</a:t>
            </a:r>
            <a:endParaRPr lang="it-IT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5" name="Google Shape;465;p48"/>
          <p:cNvSpPr txBox="1">
            <a:spLocks noGrp="1"/>
          </p:cNvSpPr>
          <p:nvPr>
            <p:ph type="ctrTitle" idx="4294967295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00B2FF"/>
                </a:solidFill>
              </a:rPr>
              <a:t>Thanks!</a:t>
            </a:r>
            <a:endParaRPr sz="9600" dirty="0">
              <a:solidFill>
                <a:srgbClr val="00B2FF"/>
              </a:solidFill>
            </a:endParaRPr>
          </a:p>
        </p:txBody>
      </p:sp>
      <p:sp>
        <p:nvSpPr>
          <p:cNvPr id="466" name="Google Shape;466;p48"/>
          <p:cNvSpPr txBox="1">
            <a:spLocks noGrp="1"/>
          </p:cNvSpPr>
          <p:nvPr>
            <p:ph type="subTitle" idx="4294967295"/>
          </p:nvPr>
        </p:nvSpPr>
        <p:spPr>
          <a:xfrm>
            <a:off x="876824" y="2688925"/>
            <a:ext cx="4847303" cy="24447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Referenti per questo bando</a:t>
            </a:r>
            <a:endParaRPr sz="2400" b="1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Filomena Costa         </a:t>
            </a:r>
            <a:r>
              <a:rPr lang="it-IT" i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filomena.costa@cs.camcom.it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lvl="0"/>
            <a:r>
              <a:rPr lang="it-IT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Cinzia Bruno              </a:t>
            </a:r>
            <a:r>
              <a:rPr lang="it-IT" i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cinzia.bruno@cs.camcom.it</a:t>
            </a:r>
            <a:endParaRPr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lvl="0"/>
            <a:r>
              <a:rPr lang="en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Lorella Messina         </a:t>
            </a:r>
            <a:r>
              <a:rPr lang="it-IT" i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lorella.messina@cs.camcom.it</a:t>
            </a:r>
            <a:endParaRPr lang="en" dirty="0" smtClean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lvl="0"/>
            <a:r>
              <a:rPr lang="en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Daniele Ziccarelli      </a:t>
            </a:r>
            <a:r>
              <a:rPr lang="it-IT" i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daniele.ziccarelli@cs.camcom.it</a:t>
            </a:r>
            <a:endParaRPr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67" name="Google Shape;467;p48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pic>
        <p:nvPicPr>
          <p:cNvPr id="6" name="Immagine 5" descr="Cosenza-marchio-color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734560"/>
            <a:ext cx="2745105" cy="408940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899592" y="195486"/>
            <a:ext cx="7344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Potete trovare </a:t>
            </a:r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altro </a:t>
            </a:r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 utile al seguente link:</a:t>
            </a:r>
          </a:p>
          <a:p>
            <a:endParaRPr lang="it-IT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dirty="0" smtClean="0">
                <a:hlinkClick r:id="rId5"/>
              </a:rPr>
              <a:t>https://www.cs.camcom.gov.it/it/content/service/concorso-dai-banchi-allegov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400" dirty="0" smtClean="0"/>
              <a:t>S</a:t>
            </a:r>
            <a:r>
              <a:rPr lang="en" sz="4400" dirty="0" smtClean="0"/>
              <a:t>copo del bando</a:t>
            </a:r>
            <a:endParaRPr sz="4400" dirty="0"/>
          </a:p>
        </p:txBody>
      </p:sp>
      <p:sp>
        <p:nvSpPr>
          <p:cNvPr id="128" name="Google Shape;128;p24"/>
          <p:cNvSpPr txBox="1"/>
          <p:nvPr/>
        </p:nvSpPr>
        <p:spPr>
          <a:xfrm>
            <a:off x="2902775" y="1779662"/>
            <a:ext cx="6241225" cy="27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it-IT" sz="2400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Scopo del presente Bando è diffondere la conoscenza di gli tutti strumenti di </a:t>
            </a:r>
            <a:r>
              <a:rPr lang="it-IT" sz="2400" dirty="0" err="1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E-gov</a:t>
            </a:r>
            <a:r>
              <a:rPr lang="it-IT" sz="2400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 offerti dalle Camere di Commercio attraverso la creazione di presentazioni multimediali dei servizi realizzate dalle Scuole della Provincia. </a:t>
            </a:r>
            <a:endParaRPr sz="2400" dirty="0" smtClean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ctrTitle" idx="4294967295"/>
          </p:nvPr>
        </p:nvSpPr>
        <p:spPr>
          <a:xfrm>
            <a:off x="899592" y="1583342"/>
            <a:ext cx="7558608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 smtClean="0">
                <a:solidFill>
                  <a:srgbClr val="00B2FF"/>
                </a:solidFill>
              </a:rPr>
              <a:t>Come?</a:t>
            </a:r>
            <a:endParaRPr sz="9600" dirty="0">
              <a:solidFill>
                <a:srgbClr val="00B2FF"/>
              </a:solidFill>
            </a:endParaRPr>
          </a:p>
        </p:txBody>
      </p:sp>
      <p:sp>
        <p:nvSpPr>
          <p:cNvPr id="138" name="Google Shape;138;p25"/>
          <p:cNvSpPr txBox="1">
            <a:spLocks noGrp="1"/>
          </p:cNvSpPr>
          <p:nvPr>
            <p:ph type="subTitle" idx="1"/>
          </p:nvPr>
        </p:nvSpPr>
        <p:spPr>
          <a:xfrm>
            <a:off x="876824" y="2688925"/>
            <a:ext cx="5495375" cy="24447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400" b="1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le scuole che aderiranno dovranno realizzare una presentazione multimediale su una delle categorie di strumenti di </a:t>
            </a:r>
            <a:r>
              <a:rPr lang="it-IT" sz="2400" b="1" dirty="0" err="1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e-gov</a:t>
            </a:r>
            <a:endParaRPr sz="3600" b="1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39" name="Google Shape;139;p25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>
            <a:spLocks noGrp="1"/>
          </p:cNvSpPr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CATEGORIE</a:t>
            </a:r>
            <a:endParaRPr dirty="0"/>
          </a:p>
        </p:txBody>
      </p:sp>
      <p:sp>
        <p:nvSpPr>
          <p:cNvPr id="211" name="Google Shape;211;p34"/>
          <p:cNvSpPr/>
          <p:nvPr/>
        </p:nvSpPr>
        <p:spPr>
          <a:xfrm>
            <a:off x="3265050" y="1665625"/>
            <a:ext cx="2613900" cy="2613900"/>
          </a:xfrm>
          <a:prstGeom prst="donut">
            <a:avLst>
              <a:gd name="adj" fmla="val 8161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1800" b="1" dirty="0" smtClean="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Strumenti digitali a servizio delle imprese</a:t>
            </a:r>
            <a:endParaRPr sz="1800" b="1" dirty="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2" name="Google Shape;212;p34"/>
          <p:cNvSpPr/>
          <p:nvPr/>
        </p:nvSpPr>
        <p:spPr>
          <a:xfrm>
            <a:off x="5322450" y="1665625"/>
            <a:ext cx="2613900" cy="2613900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1800" b="1" dirty="0" smtClean="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Dati e strumenti digitali di analisi</a:t>
            </a:r>
            <a:endParaRPr sz="1800" b="1" dirty="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1207650" y="1665625"/>
            <a:ext cx="2613900" cy="2613900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1600" b="1" dirty="0" smtClean="0">
                <a:solidFill>
                  <a:srgbClr val="00B0F0"/>
                </a:solidFill>
              </a:rPr>
              <a:t>Identità digitale</a:t>
            </a:r>
          </a:p>
        </p:txBody>
      </p:sp>
      <p:sp>
        <p:nvSpPr>
          <p:cNvPr id="214" name="Google Shape;214;p34"/>
          <p:cNvSpPr txBox="1">
            <a:spLocks noGrp="1"/>
          </p:cNvSpPr>
          <p:nvPr>
            <p:ph type="sldNum" idx="12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>
            <a:spLocks noGrp="1"/>
          </p:cNvSpPr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CATEGORIE</a:t>
            </a:r>
            <a:endParaRPr dirty="0"/>
          </a:p>
        </p:txBody>
      </p:sp>
      <p:sp>
        <p:nvSpPr>
          <p:cNvPr id="211" name="Google Shape;211;p34"/>
          <p:cNvSpPr/>
          <p:nvPr/>
        </p:nvSpPr>
        <p:spPr>
          <a:xfrm>
            <a:off x="3749080" y="885520"/>
            <a:ext cx="1645840" cy="1457614"/>
          </a:xfrm>
          <a:prstGeom prst="donut">
            <a:avLst>
              <a:gd name="adj" fmla="val 8161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1200" b="1" dirty="0" smtClean="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Strumenti digitali a servizio delle imprese</a:t>
            </a:r>
            <a:endParaRPr sz="1200" b="1" dirty="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2" name="Google Shape;212;p34"/>
          <p:cNvSpPr/>
          <p:nvPr/>
        </p:nvSpPr>
        <p:spPr>
          <a:xfrm>
            <a:off x="5806480" y="885520"/>
            <a:ext cx="1645840" cy="1457614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1200" b="1" dirty="0" smtClean="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Dati e strumenti digitali di analisi</a:t>
            </a:r>
            <a:endParaRPr sz="1200" b="1" dirty="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1691680" y="885520"/>
            <a:ext cx="1645840" cy="1457614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1200" b="1" dirty="0" smtClean="0">
                <a:solidFill>
                  <a:srgbClr val="00B0F0"/>
                </a:solidFill>
              </a:rPr>
              <a:t>Identità digitale</a:t>
            </a:r>
          </a:p>
        </p:txBody>
      </p:sp>
      <p:sp>
        <p:nvSpPr>
          <p:cNvPr id="214" name="Google Shape;214;p34"/>
          <p:cNvSpPr txBox="1">
            <a:spLocks noGrp="1"/>
          </p:cNvSpPr>
          <p:nvPr>
            <p:ph type="sldNum" idx="12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7" name="CasellaDiTesto 6"/>
          <p:cNvSpPr txBox="1"/>
          <p:nvPr/>
        </p:nvSpPr>
        <p:spPr>
          <a:xfrm>
            <a:off x="1691680" y="2355726"/>
            <a:ext cx="1800200" cy="600164"/>
          </a:xfrm>
          <a:prstGeom prst="rect">
            <a:avLst/>
          </a:prstGeom>
          <a:noFill/>
          <a:ln>
            <a:solidFill>
              <a:schemeClr val="accent1">
                <a:alpha val="6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IDENTITA’ DIGITALE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FIRMA DIGITALE</a:t>
            </a:r>
            <a:endParaRPr lang="it-IT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779912" y="2355726"/>
            <a:ext cx="1800200" cy="2462213"/>
          </a:xfrm>
          <a:prstGeom prst="rect">
            <a:avLst/>
          </a:prstGeom>
          <a:noFill/>
          <a:ln>
            <a:solidFill>
              <a:schemeClr val="accent1">
                <a:alpha val="6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SUAP DIGITALE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CASSETTO DIGITALE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LIBRI DIGITALI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FATTURAZIONE ELETTRONICA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PAGAMENTI DIGITALI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SISTEMI </a:t>
            </a:r>
            <a:r>
              <a:rPr lang="it-IT" sz="1100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 NOTIFICA DEL REGISTRO IMPRESE</a:t>
            </a:r>
            <a:endParaRPr lang="it-IT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2355726"/>
            <a:ext cx="1800200" cy="2123658"/>
          </a:xfrm>
          <a:prstGeom prst="rect">
            <a:avLst/>
          </a:prstGeom>
          <a:noFill/>
          <a:ln>
            <a:solidFill>
              <a:schemeClr val="accent1">
                <a:alpha val="6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VERIFICHE PA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VISUALIZZAZIONE GRAFICA DELLA GOVERNANCE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FASCICOLO ELETTRONICO </a:t>
            </a:r>
            <a:r>
              <a:rPr lang="it-IT" sz="1100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r>
              <a:rPr lang="it-IT" sz="1100" dirty="0" smtClean="0">
                <a:solidFill>
                  <a:schemeClr val="accent1">
                    <a:lumMod val="50000"/>
                  </a:schemeClr>
                </a:solidFill>
              </a:rPr>
              <a:t> IMPRESA</a:t>
            </a:r>
          </a:p>
          <a:p>
            <a:endParaRPr lang="it-IT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100" dirty="0" err="1" smtClean="0">
                <a:solidFill>
                  <a:schemeClr val="accent1">
                    <a:lumMod val="50000"/>
                  </a:schemeClr>
                </a:solidFill>
              </a:rPr>
              <a:t>OPEN.IMPRESECOSENZA</a:t>
            </a:r>
            <a:endParaRPr lang="it-IT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2572050" y="0"/>
            <a:ext cx="39999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ctrTitle" idx="4294967295"/>
          </p:nvPr>
        </p:nvSpPr>
        <p:spPr>
          <a:xfrm>
            <a:off x="2915816" y="1419622"/>
            <a:ext cx="3365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it-IT" sz="2800" dirty="0" smtClean="0"/>
              <a:t>Presentazioni multimediali</a:t>
            </a:r>
            <a:endParaRPr sz="2800" dirty="0"/>
          </a:p>
        </p:txBody>
      </p:sp>
      <p:sp>
        <p:nvSpPr>
          <p:cNvPr id="165" name="Google Shape;165;p29"/>
          <p:cNvSpPr txBox="1">
            <a:spLocks noGrp="1"/>
          </p:cNvSpPr>
          <p:nvPr>
            <p:ph type="subTitle" idx="1"/>
          </p:nvPr>
        </p:nvSpPr>
        <p:spPr>
          <a:xfrm>
            <a:off x="2987824" y="2571750"/>
            <a:ext cx="3365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it-IT" sz="1200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Le presentazioni multimediali anche sotto forma di Video/tutorial dovranno essere inedite.</a:t>
            </a:r>
          </a:p>
          <a:p>
            <a:pPr lvl="0" algn="just"/>
            <a:r>
              <a:rPr lang="it-IT" sz="1200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 contenuti multimediali potranno essere prodotti individualmente o da un gruppo di lavoro. </a:t>
            </a:r>
          </a:p>
          <a:p>
            <a:pPr lvl="0" algn="just"/>
            <a:r>
              <a:rPr lang="it-IT" sz="1200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Ogni alunno/gruppo può inviare alla segreteria del Premio fino a un massimo di due contributi. </a:t>
            </a:r>
            <a:endParaRPr lang="it-IT" sz="1200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166" name="Google Shape;166;p29"/>
          <p:cNvGrpSpPr/>
          <p:nvPr/>
        </p:nvGrpSpPr>
        <p:grpSpPr>
          <a:xfrm>
            <a:off x="4211960" y="123478"/>
            <a:ext cx="702681" cy="1114048"/>
            <a:chOff x="6718575" y="2318625"/>
            <a:chExt cx="256950" cy="407375"/>
          </a:xfrm>
        </p:grpSpPr>
        <p:sp>
          <p:nvSpPr>
            <p:cNvPr id="167" name="Google Shape;167;p2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38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29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2902950" y="1509474"/>
            <a:ext cx="5718600" cy="32945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it-IT" dirty="0" smtClean="0"/>
              <a:t>I file multimediali realizzati dagli studenti dovranno indicare l’ambito ed essere presentati  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dalle ore 12:00 del  </a:t>
            </a:r>
            <a:r>
              <a:rPr lang="it-IT" b="1" dirty="0" smtClean="0"/>
              <a:t>01.02.2019</a:t>
            </a:r>
            <a:r>
              <a:rPr lang="it-IT" dirty="0" smtClean="0"/>
              <a:t> </a:t>
            </a:r>
          </a:p>
          <a:p>
            <a:r>
              <a:rPr lang="it-IT" dirty="0" smtClean="0"/>
              <a:t>fino alle ore 12.00 del </a:t>
            </a:r>
            <a:r>
              <a:rPr lang="it-IT" b="1" dirty="0" smtClean="0"/>
              <a:t>01.04.2019</a:t>
            </a:r>
          </a:p>
          <a:p>
            <a:pPr>
              <a:buNone/>
            </a:pPr>
            <a:endParaRPr lang="it-IT" b="1" dirty="0" smtClean="0"/>
          </a:p>
          <a:p>
            <a:pPr algn="just">
              <a:buNone/>
            </a:pPr>
            <a:r>
              <a:rPr lang="it-IT" sz="1400" b="1" dirty="0" smtClean="0"/>
              <a:t>       con consegna di Dvd al Protocollo. Sulla copertina indicare Scuola – Nomi studenti/gruppo – Ambito/categoria per il quale si concorre.</a:t>
            </a:r>
            <a:endParaRPr lang="it-IT" sz="1400" b="1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Tempi</a:t>
            </a:r>
            <a:endParaRPr sz="2800" dirty="0"/>
          </a:p>
        </p:txBody>
      </p:sp>
      <p:sp>
        <p:nvSpPr>
          <p:cNvPr id="158" name="Google Shape;158;p28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>
            <a:spLocks noGrp="1"/>
          </p:cNvSpPr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 smtClean="0"/>
              <a:t>CRITERI GENERALI </a:t>
            </a:r>
            <a:r>
              <a:rPr lang="it-IT" dirty="0" err="1" smtClean="0"/>
              <a:t>DI</a:t>
            </a:r>
            <a:r>
              <a:rPr lang="it-IT" dirty="0" smtClean="0"/>
              <a:t> VALUTAZIONE</a:t>
            </a:r>
            <a:endParaRPr dirty="0"/>
          </a:p>
        </p:txBody>
      </p:sp>
      <p:sp>
        <p:nvSpPr>
          <p:cNvPr id="182" name="Google Shape;182;p30"/>
          <p:cNvSpPr txBox="1">
            <a:spLocks noGrp="1"/>
          </p:cNvSpPr>
          <p:nvPr>
            <p:ph type="body" idx="1"/>
          </p:nvPr>
        </p:nvSpPr>
        <p:spPr>
          <a:xfrm>
            <a:off x="2902950" y="1509475"/>
            <a:ext cx="6061538" cy="31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b="1" dirty="0" smtClean="0"/>
              <a:t>I contenuti in concorso verranno valutati in base alle singole categorie e con i seguenti criteri generali: 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it-IT" b="1" dirty="0" smtClean="0"/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Originalità delle tematiche proposte;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Livello di coerenza con I temi del concorso;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Rilevanza nell'argomento della competizione;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Creatività espressa; 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Abilità tecnica; (montaggio, musiche, regia, scenografia)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it-IT" dirty="0" smtClean="0"/>
              <a:t>Persuasività del video.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30"/>
          <p:cNvSpPr txBox="1">
            <a:spLocks noGrp="1"/>
          </p:cNvSpPr>
          <p:nvPr>
            <p:ph type="sldNum" idx="12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/>
          <p:nvPr/>
        </p:nvSpPr>
        <p:spPr>
          <a:xfrm>
            <a:off x="1939962" y="1505012"/>
            <a:ext cx="2478000" cy="43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8525" y="0"/>
                </a:moveTo>
                <a:lnTo>
                  <a:pt x="28525" y="0"/>
                </a:lnTo>
                <a:lnTo>
                  <a:pt x="9548" y="0"/>
                </a:lnTo>
                <a:lnTo>
                  <a:pt x="0" y="60000"/>
                </a:lnTo>
                <a:lnTo>
                  <a:pt x="9548" y="120000"/>
                </a:lnTo>
                <a:lnTo>
                  <a:pt x="14597" y="120000"/>
                </a:lnTo>
                <a:lnTo>
                  <a:pt x="28525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28525" y="0"/>
                </a:lnTo>
                <a:close/>
              </a:path>
            </a:pathLst>
          </a:cu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700" y="4443331"/>
            <a:ext cx="2962129" cy="24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6"/>
          <p:cNvSpPr txBox="1"/>
          <p:nvPr/>
        </p:nvSpPr>
        <p:spPr>
          <a:xfrm>
            <a:off x="1994791" y="1540292"/>
            <a:ext cx="1582200" cy="3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1" i="0" u="none" strike="noStrike" cap="none" dirty="0" smtClean="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Prima classificata</a:t>
            </a:r>
            <a:endParaRPr sz="1000" b="1" i="0" u="none" strike="noStrike" cap="none" dirty="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48" name="Google Shape;248;p36"/>
          <p:cNvSpPr/>
          <p:nvPr/>
        </p:nvSpPr>
        <p:spPr>
          <a:xfrm>
            <a:off x="3375761" y="1836569"/>
            <a:ext cx="2021100" cy="60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7" y="24285"/>
                </a:moveTo>
                <a:cubicBezTo>
                  <a:pt x="42558" y="24285"/>
                  <a:pt x="26609" y="15142"/>
                  <a:pt x="14754" y="0"/>
                </a:cubicBezTo>
                <a:cubicBezTo>
                  <a:pt x="7249" y="27428"/>
                  <a:pt x="1961" y="61714"/>
                  <a:pt x="0" y="99714"/>
                </a:cubicBezTo>
                <a:cubicBezTo>
                  <a:pt x="17910" y="112571"/>
                  <a:pt x="38294" y="120000"/>
                  <a:pt x="59872" y="120000"/>
                </a:cubicBezTo>
                <a:cubicBezTo>
                  <a:pt x="81620" y="120000"/>
                  <a:pt x="102089" y="112857"/>
                  <a:pt x="120000" y="100000"/>
                </a:cubicBezTo>
                <a:cubicBezTo>
                  <a:pt x="118038" y="62000"/>
                  <a:pt x="112750" y="27428"/>
                  <a:pt x="105159" y="0"/>
                </a:cubicBezTo>
                <a:cubicBezTo>
                  <a:pt x="93390" y="15142"/>
                  <a:pt x="77441" y="24285"/>
                  <a:pt x="59957" y="24285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6"/>
          <p:cNvSpPr/>
          <p:nvPr/>
        </p:nvSpPr>
        <p:spPr>
          <a:xfrm>
            <a:off x="3357228" y="2337397"/>
            <a:ext cx="2063400" cy="610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874" y="20047"/>
                </a:moveTo>
                <a:cubicBezTo>
                  <a:pt x="38580" y="20047"/>
                  <a:pt x="18538" y="12705"/>
                  <a:pt x="918" y="0"/>
                </a:cubicBezTo>
                <a:cubicBezTo>
                  <a:pt x="334" y="11011"/>
                  <a:pt x="0" y="22305"/>
                  <a:pt x="0" y="33600"/>
                </a:cubicBezTo>
                <a:cubicBezTo>
                  <a:pt x="0" y="60423"/>
                  <a:pt x="1670" y="85835"/>
                  <a:pt x="4592" y="109270"/>
                </a:cubicBezTo>
                <a:cubicBezTo>
                  <a:pt x="22129" y="116329"/>
                  <a:pt x="40751" y="120000"/>
                  <a:pt x="59958" y="120000"/>
                </a:cubicBezTo>
                <a:cubicBezTo>
                  <a:pt x="79248" y="120000"/>
                  <a:pt x="97870" y="116329"/>
                  <a:pt x="115407" y="109270"/>
                </a:cubicBezTo>
                <a:cubicBezTo>
                  <a:pt x="118329" y="85835"/>
                  <a:pt x="120000" y="60423"/>
                  <a:pt x="120000" y="33600"/>
                </a:cubicBezTo>
                <a:cubicBezTo>
                  <a:pt x="120000" y="22305"/>
                  <a:pt x="119665" y="11011"/>
                  <a:pt x="119081" y="0"/>
                </a:cubicBezTo>
                <a:cubicBezTo>
                  <a:pt x="101461" y="12705"/>
                  <a:pt x="81252" y="20047"/>
                  <a:pt x="59874" y="20047"/>
                </a:cubicBezTo>
              </a:path>
            </a:pathLst>
          </a:custGeom>
          <a:solidFill>
            <a:srgbClr val="3C78D8"/>
          </a:solidFill>
          <a:ln w="9525" cap="flat" cmpd="sng">
            <a:solidFill>
              <a:srgbClr val="3C78D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6"/>
          <p:cNvSpPr txBox="1">
            <a:spLocks noGrp="1"/>
          </p:cNvSpPr>
          <p:nvPr>
            <p:ph type="title"/>
          </p:nvPr>
        </p:nvSpPr>
        <p:spPr>
          <a:xfrm>
            <a:off x="899592" y="43399"/>
            <a:ext cx="7488832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 smtClean="0"/>
              <a:t>SELEZIONE DEI VINCITORI E PREMIAZIONE: </a:t>
            </a:r>
            <a:r>
              <a:rPr lang="it-IT" sz="1200" dirty="0" smtClean="0"/>
              <a:t>per ciascuna categoria</a:t>
            </a:r>
            <a:endParaRPr sz="1200" dirty="0"/>
          </a:p>
        </p:txBody>
      </p:sp>
      <p:sp>
        <p:nvSpPr>
          <p:cNvPr id="251" name="Google Shape;251;p36"/>
          <p:cNvSpPr txBox="1"/>
          <p:nvPr/>
        </p:nvSpPr>
        <p:spPr>
          <a:xfrm>
            <a:off x="5986675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dirty="0">
              <a:solidFill>
                <a:srgbClr val="00B2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2" name="Google Shape;252;p36"/>
          <p:cNvSpPr/>
          <p:nvPr/>
        </p:nvSpPr>
        <p:spPr>
          <a:xfrm>
            <a:off x="4236818" y="4469233"/>
            <a:ext cx="293100" cy="256200"/>
          </a:xfrm>
          <a:prstGeom prst="ellipse">
            <a:avLst/>
          </a:prstGeom>
          <a:solidFill>
            <a:srgbClr val="3135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6"/>
          <p:cNvSpPr/>
          <p:nvPr/>
        </p:nvSpPr>
        <p:spPr>
          <a:xfrm>
            <a:off x="3971573" y="3993175"/>
            <a:ext cx="830400" cy="60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1448"/>
                </a:moveTo>
                <a:cubicBezTo>
                  <a:pt x="120000" y="116137"/>
                  <a:pt x="117195" y="120000"/>
                  <a:pt x="113589" y="120000"/>
                </a:cubicBezTo>
                <a:cubicBezTo>
                  <a:pt x="6210" y="120000"/>
                  <a:pt x="6210" y="120000"/>
                  <a:pt x="6210" y="120000"/>
                </a:cubicBezTo>
                <a:cubicBezTo>
                  <a:pt x="2804" y="120000"/>
                  <a:pt x="0" y="116137"/>
                  <a:pt x="0" y="111448"/>
                </a:cubicBezTo>
                <a:cubicBezTo>
                  <a:pt x="0" y="8551"/>
                  <a:pt x="0" y="8551"/>
                  <a:pt x="0" y="8551"/>
                </a:cubicBezTo>
                <a:cubicBezTo>
                  <a:pt x="0" y="3862"/>
                  <a:pt x="2804" y="0"/>
                  <a:pt x="6210" y="0"/>
                </a:cubicBezTo>
                <a:cubicBezTo>
                  <a:pt x="113589" y="0"/>
                  <a:pt x="113589" y="0"/>
                  <a:pt x="113589" y="0"/>
                </a:cubicBezTo>
                <a:cubicBezTo>
                  <a:pt x="117195" y="0"/>
                  <a:pt x="120000" y="3862"/>
                  <a:pt x="120000" y="8551"/>
                </a:cubicBezTo>
                <a:lnTo>
                  <a:pt x="120000" y="11144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6"/>
          <p:cNvSpPr/>
          <p:nvPr/>
        </p:nvSpPr>
        <p:spPr>
          <a:xfrm>
            <a:off x="3906251" y="3855604"/>
            <a:ext cx="960900" cy="213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6591" y="0"/>
                </a:moveTo>
                <a:cubicBezTo>
                  <a:pt x="105650" y="12162"/>
                  <a:pt x="70852" y="17837"/>
                  <a:pt x="59730" y="18648"/>
                </a:cubicBezTo>
                <a:cubicBezTo>
                  <a:pt x="48789" y="17837"/>
                  <a:pt x="14170" y="12162"/>
                  <a:pt x="3228" y="0"/>
                </a:cubicBezTo>
                <a:cubicBezTo>
                  <a:pt x="3228" y="0"/>
                  <a:pt x="0" y="1621"/>
                  <a:pt x="2511" y="19459"/>
                </a:cubicBezTo>
                <a:cubicBezTo>
                  <a:pt x="2511" y="19459"/>
                  <a:pt x="4304" y="23513"/>
                  <a:pt x="4663" y="54324"/>
                </a:cubicBezTo>
                <a:cubicBezTo>
                  <a:pt x="5201" y="84324"/>
                  <a:pt x="3228" y="104594"/>
                  <a:pt x="5919" y="120000"/>
                </a:cubicBezTo>
                <a:cubicBezTo>
                  <a:pt x="56502" y="120000"/>
                  <a:pt x="56502" y="120000"/>
                  <a:pt x="56502" y="120000"/>
                </a:cubicBezTo>
                <a:cubicBezTo>
                  <a:pt x="63139" y="120000"/>
                  <a:pt x="63139" y="120000"/>
                  <a:pt x="63139" y="120000"/>
                </a:cubicBezTo>
                <a:cubicBezTo>
                  <a:pt x="114080" y="120000"/>
                  <a:pt x="114080" y="120000"/>
                  <a:pt x="114080" y="120000"/>
                </a:cubicBezTo>
                <a:cubicBezTo>
                  <a:pt x="116771" y="104594"/>
                  <a:pt x="114798" y="84324"/>
                  <a:pt x="115336" y="54324"/>
                </a:cubicBezTo>
                <a:cubicBezTo>
                  <a:pt x="115695" y="23513"/>
                  <a:pt x="117488" y="20270"/>
                  <a:pt x="117488" y="20270"/>
                </a:cubicBezTo>
                <a:cubicBezTo>
                  <a:pt x="120000" y="2432"/>
                  <a:pt x="116591" y="0"/>
                  <a:pt x="116591" y="0"/>
                </a:cubicBezTo>
              </a:path>
            </a:pathLst>
          </a:custGeom>
          <a:gradFill>
            <a:gsLst>
              <a:gs pos="0">
                <a:srgbClr val="7F7F7F"/>
              </a:gs>
              <a:gs pos="25000">
                <a:srgbClr val="A5A5A5"/>
              </a:gs>
              <a:gs pos="50000">
                <a:srgbClr val="D8D8D8"/>
              </a:gs>
              <a:gs pos="75000">
                <a:srgbClr val="A5A5A5"/>
              </a:gs>
              <a:gs pos="100000">
                <a:srgbClr val="7F7F7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/>
          <p:nvPr/>
        </p:nvSpPr>
        <p:spPr>
          <a:xfrm>
            <a:off x="4068070" y="4132726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4540166" y="4132726"/>
            <a:ext cx="165300" cy="43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6"/>
          <p:cNvSpPr/>
          <p:nvPr/>
        </p:nvSpPr>
        <p:spPr>
          <a:xfrm>
            <a:off x="3960686" y="4410839"/>
            <a:ext cx="852300" cy="59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3023"/>
                </a:moveTo>
                <a:cubicBezTo>
                  <a:pt x="120000" y="53023"/>
                  <a:pt x="120000" y="53023"/>
                  <a:pt x="120000" y="53023"/>
                </a:cubicBezTo>
                <a:cubicBezTo>
                  <a:pt x="119804" y="33488"/>
                  <a:pt x="118829" y="16744"/>
                  <a:pt x="117463" y="5581"/>
                </a:cubicBezTo>
                <a:cubicBezTo>
                  <a:pt x="117463" y="5581"/>
                  <a:pt x="117463" y="5581"/>
                  <a:pt x="117268" y="5581"/>
                </a:cubicBezTo>
                <a:cubicBezTo>
                  <a:pt x="117073" y="5581"/>
                  <a:pt x="116878" y="2790"/>
                  <a:pt x="116682" y="2790"/>
                </a:cubicBezTo>
                <a:cubicBezTo>
                  <a:pt x="116682" y="2790"/>
                  <a:pt x="116682" y="2790"/>
                  <a:pt x="116682" y="2790"/>
                </a:cubicBezTo>
                <a:cubicBezTo>
                  <a:pt x="116487" y="2790"/>
                  <a:pt x="116292" y="2790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90"/>
                  <a:pt x="3512" y="2790"/>
                  <a:pt x="3317" y="2790"/>
                </a:cubicBezTo>
                <a:cubicBezTo>
                  <a:pt x="3121" y="2790"/>
                  <a:pt x="3121" y="2790"/>
                  <a:pt x="3121" y="2790"/>
                </a:cubicBezTo>
                <a:cubicBezTo>
                  <a:pt x="2926" y="2790"/>
                  <a:pt x="2731" y="5581"/>
                  <a:pt x="2536" y="5581"/>
                </a:cubicBezTo>
                <a:cubicBezTo>
                  <a:pt x="2536" y="5581"/>
                  <a:pt x="2536" y="5581"/>
                  <a:pt x="2536" y="5581"/>
                </a:cubicBezTo>
                <a:cubicBezTo>
                  <a:pt x="2341" y="8372"/>
                  <a:pt x="2146" y="837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975" y="22325"/>
                  <a:pt x="195" y="36279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5813"/>
                  <a:pt x="0" y="58604"/>
                  <a:pt x="0" y="61395"/>
                </a:cubicBezTo>
                <a:cubicBezTo>
                  <a:pt x="0" y="92093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093"/>
                  <a:pt x="120000" y="61395"/>
                </a:cubicBezTo>
                <a:cubicBezTo>
                  <a:pt x="120000" y="58604"/>
                  <a:pt x="120000" y="55813"/>
                  <a:pt x="120000" y="53023"/>
                </a:cubicBezTo>
                <a:cubicBezTo>
                  <a:pt x="120000" y="53023"/>
                  <a:pt x="120000" y="53023"/>
                  <a:pt x="120000" y="53023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/>
        </p:nvSpPr>
        <p:spPr>
          <a:xfrm>
            <a:off x="3960686" y="4307908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3960686" y="4203987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5454"/>
                </a:cubicBezTo>
                <a:cubicBezTo>
                  <a:pt x="117463" y="5454"/>
                  <a:pt x="117463" y="5454"/>
                  <a:pt x="117268" y="5454"/>
                </a:cubicBezTo>
                <a:cubicBezTo>
                  <a:pt x="117073" y="5454"/>
                  <a:pt x="116878" y="2727"/>
                  <a:pt x="116682" y="2727"/>
                </a:cubicBezTo>
                <a:cubicBezTo>
                  <a:pt x="116682" y="2727"/>
                  <a:pt x="116682" y="2727"/>
                  <a:pt x="116682" y="2727"/>
                </a:cubicBezTo>
                <a:cubicBezTo>
                  <a:pt x="116487" y="2727"/>
                  <a:pt x="116292" y="2727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27"/>
                  <a:pt x="3512" y="2727"/>
                  <a:pt x="3317" y="2727"/>
                </a:cubicBezTo>
                <a:cubicBezTo>
                  <a:pt x="3121" y="2727"/>
                  <a:pt x="3121" y="2727"/>
                  <a:pt x="3121" y="2727"/>
                </a:cubicBezTo>
                <a:cubicBezTo>
                  <a:pt x="2926" y="2727"/>
                  <a:pt x="2731" y="5454"/>
                  <a:pt x="2536" y="5454"/>
                </a:cubicBezTo>
                <a:cubicBezTo>
                  <a:pt x="2536" y="5454"/>
                  <a:pt x="2536" y="5454"/>
                  <a:pt x="2536" y="5454"/>
                </a:cubicBezTo>
                <a:cubicBezTo>
                  <a:pt x="2341" y="8181"/>
                  <a:pt x="2146" y="8181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0000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0000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6"/>
          <p:cNvSpPr/>
          <p:nvPr/>
        </p:nvSpPr>
        <p:spPr>
          <a:xfrm>
            <a:off x="3960686" y="4101055"/>
            <a:ext cx="852300" cy="61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682" y="120000"/>
                </a:move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3636"/>
                </a:cubicBezTo>
                <a:cubicBezTo>
                  <a:pt x="1951" y="13636"/>
                  <a:pt x="1951" y="13636"/>
                  <a:pt x="1951" y="13636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6"/>
          <p:cNvSpPr/>
          <p:nvPr/>
        </p:nvSpPr>
        <p:spPr>
          <a:xfrm>
            <a:off x="3633088" y="1505012"/>
            <a:ext cx="1504500" cy="45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57" y="120000"/>
                </a:moveTo>
                <a:cubicBezTo>
                  <a:pt x="83094" y="120000"/>
                  <a:pt x="104412" y="108987"/>
                  <a:pt x="120000" y="88860"/>
                </a:cubicBezTo>
                <a:cubicBezTo>
                  <a:pt x="105329" y="34936"/>
                  <a:pt x="83782" y="0"/>
                  <a:pt x="60057" y="0"/>
                </a:cubicBezTo>
                <a:cubicBezTo>
                  <a:pt x="35300" y="0"/>
                  <a:pt x="14670" y="36455"/>
                  <a:pt x="0" y="90379"/>
                </a:cubicBezTo>
                <a:cubicBezTo>
                  <a:pt x="15587" y="110506"/>
                  <a:pt x="37134" y="120000"/>
                  <a:pt x="60057" y="120000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6"/>
          <p:cNvSpPr/>
          <p:nvPr/>
        </p:nvSpPr>
        <p:spPr>
          <a:xfrm>
            <a:off x="3445606" y="2894592"/>
            <a:ext cx="1878600" cy="56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9953" y="11692"/>
                </a:moveTo>
                <a:cubicBezTo>
                  <a:pt x="39164" y="11692"/>
                  <a:pt x="19025" y="7692"/>
                  <a:pt x="0" y="0"/>
                </a:cubicBezTo>
                <a:cubicBezTo>
                  <a:pt x="1856" y="15076"/>
                  <a:pt x="4269" y="29230"/>
                  <a:pt x="7053" y="42461"/>
                </a:cubicBezTo>
                <a:cubicBezTo>
                  <a:pt x="7238" y="43692"/>
                  <a:pt x="15498" y="82461"/>
                  <a:pt x="19675" y="116307"/>
                </a:cubicBezTo>
                <a:cubicBezTo>
                  <a:pt x="32946" y="118769"/>
                  <a:pt x="46496" y="120000"/>
                  <a:pt x="60232" y="120000"/>
                </a:cubicBezTo>
                <a:cubicBezTo>
                  <a:pt x="73689" y="120000"/>
                  <a:pt x="86867" y="118769"/>
                  <a:pt x="99860" y="116307"/>
                </a:cubicBezTo>
                <a:cubicBezTo>
                  <a:pt x="103109" y="90153"/>
                  <a:pt x="108491" y="62461"/>
                  <a:pt x="110812" y="51076"/>
                </a:cubicBezTo>
                <a:cubicBezTo>
                  <a:pt x="114524" y="35692"/>
                  <a:pt x="117587" y="18461"/>
                  <a:pt x="119999" y="0"/>
                </a:cubicBezTo>
                <a:cubicBezTo>
                  <a:pt x="100974" y="7692"/>
                  <a:pt x="80835" y="11692"/>
                  <a:pt x="59953" y="11692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5396769" y="2334400"/>
            <a:ext cx="5700" cy="5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0000"/>
                </a:moveTo>
                <a:cubicBezTo>
                  <a:pt x="120000" y="90000"/>
                  <a:pt x="12000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lnTo>
                  <a:pt x="120000" y="9000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762742" y="3437941"/>
            <a:ext cx="1241100" cy="4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694" y="4571"/>
                </a:moveTo>
                <a:cubicBezTo>
                  <a:pt x="40138" y="4571"/>
                  <a:pt x="19861" y="3047"/>
                  <a:pt x="0" y="0"/>
                </a:cubicBezTo>
                <a:cubicBezTo>
                  <a:pt x="555" y="3428"/>
                  <a:pt x="1111" y="6857"/>
                  <a:pt x="1527" y="10285"/>
                </a:cubicBezTo>
                <a:cubicBezTo>
                  <a:pt x="7222" y="55238"/>
                  <a:pt x="6944" y="120000"/>
                  <a:pt x="21527" y="120000"/>
                </a:cubicBezTo>
                <a:cubicBezTo>
                  <a:pt x="59861" y="120000"/>
                  <a:pt x="59861" y="120000"/>
                  <a:pt x="59861" y="120000"/>
                </a:cubicBezTo>
                <a:cubicBezTo>
                  <a:pt x="60277" y="120000"/>
                  <a:pt x="60277" y="120000"/>
                  <a:pt x="60277" y="120000"/>
                </a:cubicBezTo>
                <a:cubicBezTo>
                  <a:pt x="98472" y="120000"/>
                  <a:pt x="98472" y="120000"/>
                  <a:pt x="98472" y="120000"/>
                </a:cubicBezTo>
                <a:cubicBezTo>
                  <a:pt x="113055" y="120000"/>
                  <a:pt x="112777" y="55238"/>
                  <a:pt x="118611" y="10285"/>
                </a:cubicBezTo>
                <a:cubicBezTo>
                  <a:pt x="119027" y="6857"/>
                  <a:pt x="119444" y="3428"/>
                  <a:pt x="120000" y="0"/>
                </a:cubicBezTo>
                <a:cubicBezTo>
                  <a:pt x="100555" y="3047"/>
                  <a:pt x="80833" y="4571"/>
                  <a:pt x="60694" y="4571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grpSp>
        <p:nvGrpSpPr>
          <p:cNvPr id="68" name="Google Shape;270;p36"/>
          <p:cNvGrpSpPr/>
          <p:nvPr/>
        </p:nvGrpSpPr>
        <p:grpSpPr>
          <a:xfrm>
            <a:off x="4283968" y="1603126"/>
            <a:ext cx="265704" cy="249986"/>
            <a:chOff x="5972700" y="2330200"/>
            <a:chExt cx="411625" cy="387275"/>
          </a:xfrm>
        </p:grpSpPr>
        <p:sp>
          <p:nvSpPr>
            <p:cNvPr id="69" name="Google Shape;271;p3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72;p3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80112" y="1551008"/>
            <a:ext cx="356388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La scuola della squadra </a:t>
            </a:r>
            <a: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prima classificata</a:t>
            </a:r>
            <a:r>
              <a:rPr kumimoji="0" lang="it-IT" sz="11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 riceverà una targa, un voucher dell’importo di € 2.500,00 da utilizzare per l’acquisto di attrezzature informatiche. I componenti della squadra prima classificata riceveranno un voucher per l’ottenimento gratuito di una firma digitale per ciascuno degli studenti maggiorenni (o che compiranno 18 anni entro il 01/</a:t>
            </a:r>
            <a:r>
              <a:rPr kumimoji="0" lang="it-IT" sz="1100" b="0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01</a:t>
            </a:r>
            <a:r>
              <a:rPr kumimoji="0" lang="it-IT" sz="11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/2019). </a:t>
            </a:r>
            <a:endParaRPr kumimoji="0" lang="it-IT" sz="6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La Scuola e la squadra saranno citati in tutte le attività/eventi che prevedono l’utilizzo della presentazione.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Google Shape;211;p34"/>
          <p:cNvSpPr/>
          <p:nvPr/>
        </p:nvSpPr>
        <p:spPr>
          <a:xfrm>
            <a:off x="3821088" y="411509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Strumenti digitali a servizio delle imprese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8" name="Google Shape;212;p34"/>
          <p:cNvSpPr/>
          <p:nvPr/>
        </p:nvSpPr>
        <p:spPr>
          <a:xfrm>
            <a:off x="5878488" y="411509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900" b="1" dirty="0" smtClean="0">
                <a:solidFill>
                  <a:srgbClr val="0070C0"/>
                </a:solidFill>
                <a:latin typeface="Muli"/>
                <a:ea typeface="Muli"/>
                <a:cs typeface="Muli"/>
                <a:sym typeface="Muli"/>
              </a:rPr>
              <a:t>Dati e strumenti digitali di analisi</a:t>
            </a:r>
            <a:endParaRPr sz="900" b="1" dirty="0">
              <a:solidFill>
                <a:srgbClr val="0070C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9" name="Google Shape;213;p34"/>
          <p:cNvSpPr/>
          <p:nvPr/>
        </p:nvSpPr>
        <p:spPr>
          <a:xfrm>
            <a:off x="1763688" y="411509"/>
            <a:ext cx="1049750" cy="1080121"/>
          </a:xfrm>
          <a:prstGeom prst="donut">
            <a:avLst>
              <a:gd name="adj" fmla="val 8161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900" b="1" dirty="0" smtClean="0">
                <a:solidFill>
                  <a:srgbClr val="0070C0"/>
                </a:solidFill>
              </a:rPr>
              <a:t>Identità digitale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nqu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nqu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621</Words>
  <Application>Microsoft Office PowerPoint</Application>
  <PresentationFormat>Presentazione su schermo (16:9)</PresentationFormat>
  <Paragraphs>109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16" baseType="lpstr">
      <vt:lpstr>Banquo template</vt:lpstr>
      <vt:lpstr>Banquo template</vt:lpstr>
      <vt:lpstr>“Dai banchi all’eGov”</vt:lpstr>
      <vt:lpstr>Scopo del bando</vt:lpstr>
      <vt:lpstr>Come?</vt:lpstr>
      <vt:lpstr>CATEGORIE</vt:lpstr>
      <vt:lpstr>CATEGORIE</vt:lpstr>
      <vt:lpstr>Presentazioni multimediali</vt:lpstr>
      <vt:lpstr>Tempi</vt:lpstr>
      <vt:lpstr>CRITERI GENERALI DI VALUTAZIONE</vt:lpstr>
      <vt:lpstr>SELEZIONE DEI VINCITORI E PREMIAZIONE: per ciascuna categoria</vt:lpstr>
      <vt:lpstr>Diapositiva 10</vt:lpstr>
      <vt:lpstr>Diapositiva 11</vt:lpstr>
      <vt:lpstr>Diapositiva 12</vt:lpstr>
      <vt:lpstr>https://www.youtube.com/channel/UC8ozB7KhUvVvNbSmp2FWAeA Registro imprese e fascicolo d’impresa 2017 https://www.youtube.com/watch?v=tDVknnx4l-I CCIAA Torino 2018 Registro imprese- suap- firma digitale- suap – fascicolo d’impresa e cassetto digitale https://www.youtube.com/watch?v=IrTs_Q_QBe4 Registro imprese, visura https://www.youtube.com/watch?v=U7utW1Ie2vo  COMUNICA https://www.youtube.com/watch?v=U7utW1Ie2vo  TELEMACO 2017 https://www.youtube.com/watch?v=b4bGmHEnW3w  ICONTO E PAGOPA https://www.youtube.com/watch?v=mVfw5_795-E supporto specialistico r.i.  gennaio 2019   https://www.youtube.com/watch?v=pZFMobELx6Q settembre 2018 visure, atti, fascicolo d’impresa, diritto annuale, firma digitale, spid https://www.youtube.com/watch?v=7TpnQqdw2gM servizi digitali delle CCIAA https://www.youtube.com/watch?v=b2megNkdQBM identità digitale e CIAA   https://www.youtube.com/watch?v=P5-qLm8hCls Data Center Infocamere https://www.youtube.com/watch?v=2fb1ydLJbbg Virtual Green Data Center delle Camere di Commercio 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Filomena Costa</dc:creator>
  <cp:lastModifiedBy>ccs0007</cp:lastModifiedBy>
  <cp:revision>19</cp:revision>
  <dcterms:modified xsi:type="dcterms:W3CDTF">2019-01-30T11:23:31Z</dcterms:modified>
</cp:coreProperties>
</file>